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50" r:id="rId3"/>
    <p:sldMasterId id="2147483768" r:id="rId4"/>
    <p:sldMasterId id="2147483786" r:id="rId5"/>
    <p:sldMasterId id="2147483803" r:id="rId6"/>
  </p:sldMasterIdLst>
  <p:notesMasterIdLst>
    <p:notesMasterId r:id="rId29"/>
  </p:notesMasterIdLst>
  <p:sldIdLst>
    <p:sldId id="256" r:id="rId7"/>
    <p:sldId id="292" r:id="rId8"/>
    <p:sldId id="284" r:id="rId9"/>
    <p:sldId id="298" r:id="rId10"/>
    <p:sldId id="293" r:id="rId11"/>
    <p:sldId id="300" r:id="rId12"/>
    <p:sldId id="296" r:id="rId13"/>
    <p:sldId id="297" r:id="rId14"/>
    <p:sldId id="286" r:id="rId15"/>
    <p:sldId id="299" r:id="rId16"/>
    <p:sldId id="294" r:id="rId17"/>
    <p:sldId id="260" r:id="rId18"/>
    <p:sldId id="271" r:id="rId19"/>
    <p:sldId id="272" r:id="rId20"/>
    <p:sldId id="273" r:id="rId21"/>
    <p:sldId id="274" r:id="rId22"/>
    <p:sldId id="277" r:id="rId23"/>
    <p:sldId id="278" r:id="rId24"/>
    <p:sldId id="279" r:id="rId25"/>
    <p:sldId id="281" r:id="rId26"/>
    <p:sldId id="282"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482DA-A99B-4D7E-BE74-6D8A063EC5A3}" type="datetimeFigureOut">
              <a:rPr lang="en-US" smtClean="0"/>
              <a:pPr/>
              <a:t>7/10/2020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CB1BB-A223-4765-B907-758542F0C104}" type="slidenum">
              <a:rPr lang="en-US" smtClean="0"/>
              <a:pPr/>
              <a:t>‹#›</a:t>
            </a:fld>
            <a:endParaRPr lang="en-US"/>
          </a:p>
        </p:txBody>
      </p:sp>
    </p:spTree>
    <p:extLst>
      <p:ext uri="{BB962C8B-B14F-4D97-AF65-F5344CB8AC3E}">
        <p14:creationId xmlns:p14="http://schemas.microsoft.com/office/powerpoint/2010/main" val="294809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F3BB65FE-0865-4E03-9681-58C47B985DE8}" type="datetimeFigureOut">
              <a:rPr lang="en-US" smtClean="0"/>
              <a:pPr/>
              <a:t>7/10/2020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04A43AC-F1FC-4DE7-89DB-93D4DD4CB66A}"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804A43AC-F1FC-4DE7-89DB-93D4DD4CB66A}" type="slidenum">
              <a:rPr lang="en-US" smtClean="0"/>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351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425310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804A43AC-F1FC-4DE7-89DB-93D4DD4CB66A}" type="slidenum">
              <a:rPr lang="en-US" smtClean="0"/>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195779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49242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BB65FE-0865-4E03-9681-58C47B985DE8}" type="datetimeFigureOut">
              <a:rPr lang="en-US" smtClean="0"/>
              <a:pPr/>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61142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BB65FE-0865-4E03-9681-58C47B985DE8}" type="datetimeFigureOut">
              <a:rPr lang="en-US" smtClean="0"/>
              <a:pPr/>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4143877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B65FE-0865-4E03-9681-58C47B985DE8}" type="datetimeFigureOut">
              <a:rPr lang="en-US" smtClean="0"/>
              <a:pPr/>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720768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04A43AC-F1FC-4DE7-89DB-93D4DD4CB66A}"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535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04A43AC-F1FC-4DE7-89DB-93D4DD4CB66A}"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8133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570651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895799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804A43AC-F1FC-4DE7-89DB-93D4DD4CB66A}" type="slidenum">
              <a:rPr lang="en-US" smtClean="0"/>
              <a:pPr/>
              <a:t>‹#›</a:t>
            </a:fld>
            <a:endParaRPr lang="en-US"/>
          </a:p>
        </p:txBody>
      </p:sp>
    </p:spTree>
    <p:extLst>
      <p:ext uri="{BB962C8B-B14F-4D97-AF65-F5344CB8AC3E}">
        <p14:creationId xmlns:p14="http://schemas.microsoft.com/office/powerpoint/2010/main" val="3783593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63550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217539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839273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BB65FE-0865-4E03-9681-58C47B985DE8}" type="datetimeFigureOut">
              <a:rPr lang="en-US" smtClean="0"/>
              <a:pPr/>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306217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BB65FE-0865-4E03-9681-58C47B985DE8}" type="datetimeFigureOut">
              <a:rPr lang="en-US" smtClean="0"/>
              <a:pPr/>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305164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B65FE-0865-4E03-9681-58C47B985DE8}" type="datetimeFigureOut">
              <a:rPr lang="en-US" smtClean="0"/>
              <a:pPr/>
              <a:t>7/10/2020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01294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50699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859110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409863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4176983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900"/>
            </a:lvl1p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403034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532074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3BB65FE-0865-4E03-9681-58C47B985DE8}" type="datetimeFigureOut">
              <a:rPr lang="en-US" smtClean="0"/>
              <a:pPr/>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793009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3BB65FE-0865-4E03-9681-58C47B985DE8}" type="datetimeFigureOut">
              <a:rPr lang="en-US" smtClean="0"/>
              <a:pPr/>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28284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2570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7235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804A43AC-F1FC-4DE7-89DB-93D4DD4CB66A}"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4784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235683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208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960574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BB65FE-0865-4E03-9681-58C47B985DE8}" type="datetimeFigureOut">
              <a:rPr lang="en-US" smtClean="0"/>
              <a:pPr/>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A43AC-F1FC-4DE7-89DB-93D4DD4CB66A}"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275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BB65FE-0865-4E03-9681-58C47B985DE8}" type="datetimeFigureOut">
              <a:rPr lang="en-US" smtClean="0"/>
              <a:pPr/>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A43AC-F1FC-4DE7-89DB-93D4DD4CB66A}"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2909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B65FE-0865-4E03-9681-58C47B985DE8}" type="datetimeFigureOut">
              <a:rPr lang="en-US" smtClean="0"/>
              <a:pPr/>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50911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830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0592422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12335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3BB65FE-0865-4E03-9681-58C47B985DE8}" type="datetimeFigureOut">
              <a:rPr lang="en-US" smtClean="0"/>
              <a:pPr/>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6201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7483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4409784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57181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2542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377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7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8304708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7305416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43269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F3BB65FE-0865-4E03-9681-58C47B985DE8}" type="datetimeFigureOut">
              <a:rPr lang="en-US" smtClean="0"/>
              <a:pPr/>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119991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BB65FE-0865-4E03-9681-58C47B985DE8}" type="datetimeFigureOut">
              <a:rPr lang="en-US" smtClean="0"/>
              <a:pPr/>
              <a:t>7/10/2020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5155716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BB65FE-0865-4E03-9681-58C47B985DE8}" type="datetimeFigureOut">
              <a:rPr lang="en-US" smtClean="0"/>
              <a:pPr/>
              <a:t>7/10/2020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947143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B65FE-0865-4E03-9681-58C47B985DE8}" type="datetimeFigureOut">
              <a:rPr lang="en-US" smtClean="0"/>
              <a:pPr/>
              <a:t>7/10/2020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641615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58643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5971841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8387123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04A43AC-F1FC-4DE7-89DB-93D4DD4CB66A}"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81667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7117057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04A43AC-F1FC-4DE7-89DB-93D4DD4CB66A}"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462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F3BB65FE-0865-4E03-9681-58C47B985DE8}" type="datetimeFigureOut">
              <a:rPr lang="en-US" smtClean="0"/>
              <a:pPr/>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A43AC-F1FC-4DE7-89DB-93D4DD4CB66A}"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9443464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3405340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6653374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393388-F55F-4D1A-9949-A067A5094D3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9AB633AC-48ED-4B11-93B5-D3A7C6ECD0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9AB75A0-6413-44D9-95A6-E83A95AF39D8}"/>
              </a:ext>
            </a:extLst>
          </p:cNvPr>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a:extLst>
              <a:ext uri="{FF2B5EF4-FFF2-40B4-BE49-F238E27FC236}">
                <a16:creationId xmlns="" xmlns:a16="http://schemas.microsoft.com/office/drawing/2014/main" id="{FE22FA81-5F64-4607-8E2A-C40A13119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C654621-C196-4480-BA05-0FA45925F775}"/>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99446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0B1354-5902-4547-8275-76E9AF4BD73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56418036-53CB-4CB6-947D-724008184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18C4A677-33CD-4437-8BEF-49F156E66895}"/>
              </a:ext>
            </a:extLst>
          </p:cNvPr>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a:extLst>
              <a:ext uri="{FF2B5EF4-FFF2-40B4-BE49-F238E27FC236}">
                <a16:creationId xmlns="" xmlns:a16="http://schemas.microsoft.com/office/drawing/2014/main" id="{EF5098F7-CCEC-48F8-8C54-2732739DD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C89C348-F08B-46F5-9209-3FC1ECBD40D0}"/>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02408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1DD174-9C6A-41A2-8DA3-EC062504E6D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9FA1FC3-6316-4061-A0F4-FD3AD5D4F00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B18B825-D321-4BCB-8C3D-9D6458FBD586}"/>
              </a:ext>
            </a:extLst>
          </p:cNvPr>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a:extLst>
              <a:ext uri="{FF2B5EF4-FFF2-40B4-BE49-F238E27FC236}">
                <a16:creationId xmlns="" xmlns:a16="http://schemas.microsoft.com/office/drawing/2014/main" id="{21944538-41B5-43F3-A276-CAED31248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7CB8EC6-44F4-427D-BBF3-030D31C6C119}"/>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050111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20B7B6-092C-4019-A70C-2C69E697683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D27BE49-1330-48C7-B73D-975AE7E3103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BA24B241-0677-47E3-BD39-379283D6DAE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6490CB90-D9DA-42E8-A6BE-306FC5B72E2E}"/>
              </a:ext>
            </a:extLst>
          </p:cNvPr>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a:extLst>
              <a:ext uri="{FF2B5EF4-FFF2-40B4-BE49-F238E27FC236}">
                <a16:creationId xmlns="" xmlns:a16="http://schemas.microsoft.com/office/drawing/2014/main" id="{5B3EA9BE-B3CE-4B1C-96F3-7AC9E97A6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7372797-C371-4D8E-BCEC-55B79F624913}"/>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5362396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050640-4135-4A4A-A95E-71B81F5D08CB}"/>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D38FE5F3-FB62-44B2-99C9-95AA19DEBAF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E8A4E57-5C58-4201-B521-0B9AD7D2D44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A1F7C35A-979E-43B5-B488-C74A3EECC23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1CA1747-6B34-41A5-AA0A-363E92B0ABA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0FF9438E-E8E4-4544-9101-3E6CE0BF2433}"/>
              </a:ext>
            </a:extLst>
          </p:cNvPr>
          <p:cNvSpPr>
            <a:spLocks noGrp="1"/>
          </p:cNvSpPr>
          <p:nvPr>
            <p:ph type="dt" sz="half" idx="10"/>
          </p:nvPr>
        </p:nvSpPr>
        <p:spPr/>
        <p:txBody>
          <a:bodyPr/>
          <a:lstStyle/>
          <a:p>
            <a:fld id="{F3BB65FE-0865-4E03-9681-58C47B985DE8}" type="datetimeFigureOut">
              <a:rPr lang="en-US" smtClean="0"/>
              <a:pPr/>
              <a:t>7/10/2020</a:t>
            </a:fld>
            <a:endParaRPr lang="en-US"/>
          </a:p>
        </p:txBody>
      </p:sp>
      <p:sp>
        <p:nvSpPr>
          <p:cNvPr id="8" name="Footer Placeholder 7">
            <a:extLst>
              <a:ext uri="{FF2B5EF4-FFF2-40B4-BE49-F238E27FC236}">
                <a16:creationId xmlns="" xmlns:a16="http://schemas.microsoft.com/office/drawing/2014/main" id="{BFF448E2-5DE2-4AAE-8DEE-7D5B9438D3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9B5D1E9-4777-466F-85C4-052FAA722F18}"/>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0005396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697BB2-5240-4772-8680-4BA499522A7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997E5054-ACF9-4BD4-AE3D-C2B1F6A877CA}"/>
              </a:ext>
            </a:extLst>
          </p:cNvPr>
          <p:cNvSpPr>
            <a:spLocks noGrp="1"/>
          </p:cNvSpPr>
          <p:nvPr>
            <p:ph type="dt" sz="half" idx="10"/>
          </p:nvPr>
        </p:nvSpPr>
        <p:spPr/>
        <p:txBody>
          <a:bodyPr/>
          <a:lstStyle/>
          <a:p>
            <a:fld id="{F3BB65FE-0865-4E03-9681-58C47B985DE8}" type="datetimeFigureOut">
              <a:rPr lang="en-US" smtClean="0"/>
              <a:pPr/>
              <a:t>7/10/2020</a:t>
            </a:fld>
            <a:endParaRPr lang="en-US"/>
          </a:p>
        </p:txBody>
      </p:sp>
      <p:sp>
        <p:nvSpPr>
          <p:cNvPr id="4" name="Footer Placeholder 3">
            <a:extLst>
              <a:ext uri="{FF2B5EF4-FFF2-40B4-BE49-F238E27FC236}">
                <a16:creationId xmlns="" xmlns:a16="http://schemas.microsoft.com/office/drawing/2014/main" id="{4734F7D0-9458-4904-A050-E2B15E36DD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388777D-496E-45CC-A24B-FADAC4598A93}"/>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901285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DFDC059-7D43-4160-AAC4-E8478CDACA4D}"/>
              </a:ext>
            </a:extLst>
          </p:cNvPr>
          <p:cNvSpPr>
            <a:spLocks noGrp="1"/>
          </p:cNvSpPr>
          <p:nvPr>
            <p:ph type="dt" sz="half" idx="10"/>
          </p:nvPr>
        </p:nvSpPr>
        <p:spPr/>
        <p:txBody>
          <a:bodyPr/>
          <a:lstStyle/>
          <a:p>
            <a:fld id="{F3BB65FE-0865-4E03-9681-58C47B985DE8}" type="datetimeFigureOut">
              <a:rPr lang="en-US" smtClean="0"/>
              <a:pPr/>
              <a:t>7/10/2020</a:t>
            </a:fld>
            <a:endParaRPr lang="en-US"/>
          </a:p>
        </p:txBody>
      </p:sp>
      <p:sp>
        <p:nvSpPr>
          <p:cNvPr id="3" name="Footer Placeholder 2">
            <a:extLst>
              <a:ext uri="{FF2B5EF4-FFF2-40B4-BE49-F238E27FC236}">
                <a16:creationId xmlns="" xmlns:a16="http://schemas.microsoft.com/office/drawing/2014/main" id="{945858E0-F089-410F-8EDC-2751852F1C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3FE5391-DD39-429B-9102-F9EBAD647D89}"/>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53809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960838-820F-437D-B388-093765D57F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894585A-F2FD-473C-872D-882FDD25BC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6A5467A8-B134-44AE-BC5E-653DFDAAF5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A27602A2-0F64-4D74-871E-3A09CF50EFAD}"/>
              </a:ext>
            </a:extLst>
          </p:cNvPr>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a:extLst>
              <a:ext uri="{FF2B5EF4-FFF2-40B4-BE49-F238E27FC236}">
                <a16:creationId xmlns="" xmlns:a16="http://schemas.microsoft.com/office/drawing/2014/main" id="{6182E732-7FE4-4713-8FEA-B2FCDD5E9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F79A75E-10A6-486F-9E7F-36D9A531C019}"/>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9618765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72E642-83E1-4220-8E9C-EBEAD504B2F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6E815DE4-AAD7-45F5-BB2E-3677A2C11C9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 xmlns:a16="http://schemas.microsoft.com/office/drawing/2014/main" id="{2838588C-7290-4103-B05E-4B94C2D5AC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990E5571-68EB-4F15-A50F-A881BC25D875}"/>
              </a:ext>
            </a:extLst>
          </p:cNvPr>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a:extLst>
              <a:ext uri="{FF2B5EF4-FFF2-40B4-BE49-F238E27FC236}">
                <a16:creationId xmlns="" xmlns:a16="http://schemas.microsoft.com/office/drawing/2014/main" id="{A83C34F2-99D4-4507-9887-DD5EC6B30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12499F2-8889-4FCD-88B4-31E4B72D4DB0}"/>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385340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39C062-2F07-4E25-B5C5-AEB8C832EA6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1540FD2C-2A8B-4C46-9400-E6EC26989D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15EDA6E-6F3D-4647-868D-4D53077E0695}"/>
              </a:ext>
            </a:extLst>
          </p:cNvPr>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a:extLst>
              <a:ext uri="{FF2B5EF4-FFF2-40B4-BE49-F238E27FC236}">
                <a16:creationId xmlns="" xmlns:a16="http://schemas.microsoft.com/office/drawing/2014/main" id="{6F6CD4C6-DEF1-4233-90D8-1DD521984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0F5B189-3CB5-42DB-A78F-B47BFA0BDB8D}"/>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0197781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867BFB3-6731-4033-9857-0282995AEF6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1D5539B8-D884-4265-AC23-348362CB0B9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E72E7F74-2D72-4B96-8200-FB181DD0639A}"/>
              </a:ext>
            </a:extLst>
          </p:cNvPr>
          <p:cNvSpPr>
            <a:spLocks noGrp="1"/>
          </p:cNvSpPr>
          <p:nvPr>
            <p:ph type="dt" sz="half" idx="10"/>
          </p:nvPr>
        </p:nvSpPr>
        <p:spPr/>
        <p:txBody>
          <a:bodyPr/>
          <a:lstStyle/>
          <a:p>
            <a:fld id="{F3BB65FE-0865-4E03-9681-58C47B985DE8}" type="datetimeFigureOut">
              <a:rPr lang="en-US" smtClean="0"/>
              <a:pPr/>
              <a:t>7/10/2020</a:t>
            </a:fld>
            <a:endParaRPr lang="en-US"/>
          </a:p>
        </p:txBody>
      </p:sp>
      <p:sp>
        <p:nvSpPr>
          <p:cNvPr id="5" name="Footer Placeholder 4">
            <a:extLst>
              <a:ext uri="{FF2B5EF4-FFF2-40B4-BE49-F238E27FC236}">
                <a16:creationId xmlns="" xmlns:a16="http://schemas.microsoft.com/office/drawing/2014/main" id="{84FB8468-C7BB-4AB6-B8CF-BB8B84C89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9C58B82-8CE4-44C3-B325-58CB74B893FC}"/>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43860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F3BB65FE-0865-4E03-9681-58C47B985DE8}" type="datetimeFigureOut">
              <a:rPr lang="en-US" smtClean="0"/>
              <a:pPr/>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5.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3BB65FE-0865-4E03-9681-58C47B985DE8}" type="datetimeFigureOut">
              <a:rPr lang="en-US" smtClean="0"/>
              <a:pPr/>
              <a:t>7/10/2020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04A43AC-F1FC-4DE7-89DB-93D4DD4CB66A}"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3BB65FE-0865-4E03-9681-58C47B985DE8}" type="datetimeFigureOut">
              <a:rPr lang="en-US" smtClean="0"/>
              <a:pPr/>
              <a:t>7/10/2020</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804A43AC-F1FC-4DE7-89DB-93D4DD4CB66A}" type="slidenum">
              <a:rPr lang="en-US" smtClean="0"/>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8665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F3BB65FE-0865-4E03-9681-58C47B985DE8}" type="datetimeFigureOut">
              <a:rPr lang="en-US" smtClean="0"/>
              <a:pPr/>
              <a:t>7/10/2020</a:t>
            </a:fld>
            <a:endParaRPr lang="en-U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804A43AC-F1FC-4DE7-89DB-93D4DD4CB66A}" type="slidenum">
              <a:rPr lang="en-US" smtClean="0"/>
              <a:pPr/>
              <a:t>‹#›</a:t>
            </a:fld>
            <a:endParaRPr lang="en-US"/>
          </a:p>
        </p:txBody>
      </p:sp>
    </p:spTree>
    <p:extLst>
      <p:ext uri="{BB962C8B-B14F-4D97-AF65-F5344CB8AC3E}">
        <p14:creationId xmlns:p14="http://schemas.microsoft.com/office/powerpoint/2010/main" val="179905192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BB65FE-0865-4E03-9681-58C47B985DE8}" type="datetimeFigureOut">
              <a:rPr lang="en-US" smtClean="0"/>
              <a:pPr/>
              <a:t>7/10/2020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4A43AC-F1FC-4DE7-89DB-93D4DD4CB66A}" type="slidenum">
              <a:rPr lang="en-US" smtClean="0"/>
              <a:pPr/>
              <a:t>‹#›</a:t>
            </a:fld>
            <a:endParaRPr lang="en-US"/>
          </a:p>
        </p:txBody>
      </p:sp>
    </p:spTree>
    <p:extLst>
      <p:ext uri="{BB962C8B-B14F-4D97-AF65-F5344CB8AC3E}">
        <p14:creationId xmlns:p14="http://schemas.microsoft.com/office/powerpoint/2010/main" val="316263729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3BB65FE-0865-4E03-9681-58C47B985DE8}" type="datetimeFigureOut">
              <a:rPr lang="en-US" smtClean="0"/>
              <a:pPr/>
              <a:t>7/10/2020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04A43AC-F1FC-4DE7-89DB-93D4DD4CB66A}" type="slidenum">
              <a:rPr lang="en-US" smtClean="0"/>
              <a:pPr/>
              <a:t>‹#›</a:t>
            </a:fld>
            <a:endParaRPr lang="en-US"/>
          </a:p>
        </p:txBody>
      </p:sp>
    </p:spTree>
    <p:extLst>
      <p:ext uri="{BB962C8B-B14F-4D97-AF65-F5344CB8AC3E}">
        <p14:creationId xmlns:p14="http://schemas.microsoft.com/office/powerpoint/2010/main" val="237528336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375E0BE-1E5E-4C5D-A24E-92F1EF4CCF1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B7CCF28E-4A43-455A-95F0-28B7E9DFD95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237D8CD5-29CB-46DB-BF19-772F0E2C50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BB65FE-0865-4E03-9681-58C47B985DE8}" type="datetimeFigureOut">
              <a:rPr lang="en-US" smtClean="0"/>
              <a:pPr/>
              <a:t>7/10/2020</a:t>
            </a:fld>
            <a:endParaRPr lang="en-US"/>
          </a:p>
        </p:txBody>
      </p:sp>
      <p:sp>
        <p:nvSpPr>
          <p:cNvPr id="5" name="Footer Placeholder 4">
            <a:extLst>
              <a:ext uri="{FF2B5EF4-FFF2-40B4-BE49-F238E27FC236}">
                <a16:creationId xmlns="" xmlns:a16="http://schemas.microsoft.com/office/drawing/2014/main" id="{D697B19D-C364-43DC-B2B1-6B47A7216C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EB49AB1-21DF-4581-9076-6FA322AFB66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4A43AC-F1FC-4DE7-89DB-93D4DD4CB66A}" type="slidenum">
              <a:rPr lang="en-US" smtClean="0"/>
              <a:pPr/>
              <a:t>‹#›</a:t>
            </a:fld>
            <a:endParaRPr lang="en-US"/>
          </a:p>
        </p:txBody>
      </p:sp>
    </p:spTree>
    <p:extLst>
      <p:ext uri="{BB962C8B-B14F-4D97-AF65-F5344CB8AC3E}">
        <p14:creationId xmlns:p14="http://schemas.microsoft.com/office/powerpoint/2010/main" val="102642735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kHEI_76Bnc?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1.xml"/><Relationship Id="rId1" Type="http://schemas.openxmlformats.org/officeDocument/2006/relationships/video" Target="https://www.youtube.com/embed/BajZ2sq9UME?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1.xml"/><Relationship Id="rId1" Type="http://schemas.openxmlformats.org/officeDocument/2006/relationships/video" Target="https://www.youtube.com/embed/FO46sPwm4xk?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969675"/>
            <a:ext cx="7848600" cy="2533650"/>
          </a:xfrm>
        </p:spPr>
        <p:txBody>
          <a:bodyPr>
            <a:noAutofit/>
          </a:bodyPr>
          <a:lstStyle/>
          <a:p>
            <a:r>
              <a:rPr lang="en-US" sz="3200" b="1" dirty="0">
                <a:latin typeface="Andalus" pitchFamily="18" charset="-78"/>
                <a:cs typeface="Andalus" pitchFamily="18" charset="-78"/>
              </a:rPr>
              <a:t/>
            </a:r>
            <a:br>
              <a:rPr lang="en-US" sz="3200" b="1" dirty="0">
                <a:latin typeface="Andalus" pitchFamily="18" charset="-78"/>
                <a:cs typeface="Andalus" pitchFamily="18" charset="-78"/>
              </a:rPr>
            </a:br>
            <a:r>
              <a:rPr lang="en-US" sz="3200" b="1" dirty="0">
                <a:latin typeface="Andalus" pitchFamily="18" charset="-78"/>
                <a:cs typeface="Andalus" pitchFamily="18" charset="-78"/>
              </a:rPr>
              <a:t>Disasters, Environment, Risk Reduction and Climate Change Adaptation</a:t>
            </a:r>
            <a:br>
              <a:rPr lang="en-US" sz="3200" b="1" dirty="0">
                <a:latin typeface="Andalus" pitchFamily="18" charset="-78"/>
                <a:cs typeface="Andalus" pitchFamily="18" charset="-78"/>
              </a:rPr>
            </a:br>
            <a:r>
              <a:rPr lang="en-US" sz="4800" dirty="0">
                <a:latin typeface="Andalus" pitchFamily="18" charset="-78"/>
                <a:cs typeface="Andalus" pitchFamily="18" charset="-78"/>
              </a:rPr>
              <a:t/>
            </a:r>
            <a:br>
              <a:rPr lang="en-US" sz="4800" dirty="0">
                <a:latin typeface="Andalus" pitchFamily="18" charset="-78"/>
                <a:cs typeface="Andalus" pitchFamily="18" charset="-78"/>
              </a:rPr>
            </a:br>
            <a:endParaRPr lang="en-US" sz="4800" dirty="0">
              <a:latin typeface="Andalus" pitchFamily="18" charset="-78"/>
              <a:cs typeface="Andalus" pitchFamily="18" charset="-78"/>
            </a:endParaRPr>
          </a:p>
        </p:txBody>
      </p:sp>
      <p:sp>
        <p:nvSpPr>
          <p:cNvPr id="3" name="Subtitle 2"/>
          <p:cNvSpPr>
            <a:spLocks noGrp="1"/>
          </p:cNvSpPr>
          <p:nvPr>
            <p:ph type="subTitle" idx="1"/>
          </p:nvPr>
        </p:nvSpPr>
        <p:spPr>
          <a:xfrm>
            <a:off x="474198" y="198510"/>
            <a:ext cx="6611815" cy="1594915"/>
          </a:xfrm>
        </p:spPr>
        <p:txBody>
          <a:bodyPr>
            <a:noAutofit/>
          </a:bodyPr>
          <a:lstStyle/>
          <a:p>
            <a:pPr algn="l"/>
            <a:r>
              <a:rPr lang="en-US" sz="4000" b="1" dirty="0">
                <a:solidFill>
                  <a:schemeClr val="bg1"/>
                </a:solidFill>
                <a:latin typeface="Bradley Hand ITC" pitchFamily="66" charset="0"/>
              </a:rPr>
              <a:t>UG-OPEN COURSE</a:t>
            </a:r>
            <a:endParaRPr lang="en-US" sz="4000" dirty="0">
              <a:solidFill>
                <a:schemeClr val="bg1"/>
              </a:solidFill>
              <a:latin typeface="Bradley Hand ITC" pitchFamily="66" charset="0"/>
            </a:endParaRPr>
          </a:p>
        </p:txBody>
      </p:sp>
      <p:sp>
        <p:nvSpPr>
          <p:cNvPr id="4" name="TextBox 3">
            <a:extLst>
              <a:ext uri="{FF2B5EF4-FFF2-40B4-BE49-F238E27FC236}">
                <a16:creationId xmlns="" xmlns:a16="http://schemas.microsoft.com/office/drawing/2014/main" id="{A560BD86-39F9-4F50-A9C6-528B8B4AA776}"/>
              </a:ext>
            </a:extLst>
          </p:cNvPr>
          <p:cNvSpPr txBox="1"/>
          <p:nvPr/>
        </p:nvSpPr>
        <p:spPr>
          <a:xfrm>
            <a:off x="477715" y="5964515"/>
            <a:ext cx="8690903" cy="523220"/>
          </a:xfrm>
          <a:prstGeom prst="rect">
            <a:avLst/>
          </a:prstGeom>
          <a:noFill/>
        </p:spPr>
        <p:txBody>
          <a:bodyPr wrap="square" rtlCol="0">
            <a:spAutoFit/>
          </a:bodyPr>
          <a:lstStyle/>
          <a:p>
            <a:r>
              <a:rPr lang="en-IN" sz="2800" b="1" dirty="0">
                <a:solidFill>
                  <a:schemeClr val="bg1"/>
                </a:solidFill>
              </a:rPr>
              <a:t>DEPARTMENT OF ENVIRONMENTAL SCIENCE</a:t>
            </a:r>
          </a:p>
        </p:txBody>
      </p:sp>
      <p:pic>
        <p:nvPicPr>
          <p:cNvPr id="5" name="Picture 4">
            <a:extLst>
              <a:ext uri="{FF2B5EF4-FFF2-40B4-BE49-F238E27FC236}">
                <a16:creationId xmlns="" xmlns:a16="http://schemas.microsoft.com/office/drawing/2014/main" id="{94E01D0D-5D16-4834-B6C1-3FBA796CA79A}"/>
              </a:ext>
            </a:extLst>
          </p:cNvPr>
          <p:cNvPicPr>
            <a:picLocks noChangeAspect="1"/>
          </p:cNvPicPr>
          <p:nvPr/>
        </p:nvPicPr>
        <p:blipFill>
          <a:blip r:embed="rId2"/>
          <a:stretch>
            <a:fillRect/>
          </a:stretch>
        </p:blipFill>
        <p:spPr>
          <a:xfrm>
            <a:off x="7239000" y="0"/>
            <a:ext cx="1905000" cy="10522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11AC5B-0DDA-4B03-A403-816EE96C836D}"/>
              </a:ext>
            </a:extLst>
          </p:cNvPr>
          <p:cNvSpPr>
            <a:spLocks noGrp="1"/>
          </p:cNvSpPr>
          <p:nvPr>
            <p:ph type="title"/>
          </p:nvPr>
        </p:nvSpPr>
        <p:spPr/>
        <p:txBody>
          <a:bodyPr/>
          <a:lstStyle/>
          <a:p>
            <a:r>
              <a:rPr lang="en-IN" b="1" dirty="0"/>
              <a:t>Worst</a:t>
            </a:r>
            <a:r>
              <a:rPr lang="en-IN" dirty="0"/>
              <a:t> flood in </a:t>
            </a:r>
            <a:r>
              <a:rPr lang="en-IN" b="1" dirty="0"/>
              <a:t>Kerala</a:t>
            </a:r>
            <a:endParaRPr lang="en-IN" dirty="0"/>
          </a:p>
        </p:txBody>
      </p:sp>
      <p:pic>
        <p:nvPicPr>
          <p:cNvPr id="4" name="Online Media 3" title="Kerala Floods - The Complete Picture">
            <a:hlinkClick r:id="" action="ppaction://media"/>
            <a:extLst>
              <a:ext uri="{FF2B5EF4-FFF2-40B4-BE49-F238E27FC236}">
                <a16:creationId xmlns="" xmlns:a16="http://schemas.microsoft.com/office/drawing/2014/main" id="{4785875A-B8BD-4C02-A2B5-821484F3E233}"/>
              </a:ext>
            </a:extLst>
          </p:cNvPr>
          <p:cNvPicPr>
            <a:picLocks noGrp="1" noRot="1" noChangeAspect="1"/>
          </p:cNvPicPr>
          <p:nvPr>
            <p:ph idx="1"/>
            <a:videoFile r:link="rId1"/>
          </p:nvPr>
        </p:nvPicPr>
        <p:blipFill>
          <a:blip r:embed="rId3"/>
          <a:stretch>
            <a:fillRect/>
          </a:stretch>
        </p:blipFill>
        <p:spPr>
          <a:xfrm>
            <a:off x="1446213" y="2286000"/>
            <a:ext cx="6367462" cy="3581400"/>
          </a:xfrm>
          <a:prstGeom prst="rect">
            <a:avLst/>
          </a:prstGeom>
        </p:spPr>
      </p:pic>
    </p:spTree>
    <p:extLst>
      <p:ext uri="{BB962C8B-B14F-4D97-AF65-F5344CB8AC3E}">
        <p14:creationId xmlns:p14="http://schemas.microsoft.com/office/powerpoint/2010/main" val="10741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50D7FE-6040-49D5-8E39-0579C6113F69}"/>
              </a:ext>
            </a:extLst>
          </p:cNvPr>
          <p:cNvSpPr>
            <a:spLocks noGrp="1"/>
          </p:cNvSpPr>
          <p:nvPr>
            <p:ph type="title"/>
          </p:nvPr>
        </p:nvSpPr>
        <p:spPr/>
        <p:txBody>
          <a:bodyPr/>
          <a:lstStyle/>
          <a:p>
            <a:r>
              <a:rPr lang="en-US" dirty="0"/>
              <a:t>Course objectives</a:t>
            </a:r>
            <a:endParaRPr lang="en-IN" dirty="0"/>
          </a:p>
        </p:txBody>
      </p:sp>
      <p:sp>
        <p:nvSpPr>
          <p:cNvPr id="3" name="Content Placeholder 2">
            <a:extLst>
              <a:ext uri="{FF2B5EF4-FFF2-40B4-BE49-F238E27FC236}">
                <a16:creationId xmlns="" xmlns:a16="http://schemas.microsoft.com/office/drawing/2014/main" id="{CDFEE553-9AE9-4508-B05B-72FFE8629767}"/>
              </a:ext>
            </a:extLst>
          </p:cNvPr>
          <p:cNvSpPr>
            <a:spLocks noGrp="1"/>
          </p:cNvSpPr>
          <p:nvPr>
            <p:ph idx="1"/>
          </p:nvPr>
        </p:nvSpPr>
        <p:spPr>
          <a:xfrm>
            <a:off x="936674" y="1752600"/>
            <a:ext cx="8115300" cy="3581400"/>
          </a:xfrm>
        </p:spPr>
        <p:txBody>
          <a:bodyPr/>
          <a:lstStyle/>
          <a:p>
            <a:pPr marL="457200" indent="-457200">
              <a:buFont typeface="+mj-lt"/>
              <a:buAutoNum type="arabicPeriod"/>
            </a:pPr>
            <a:r>
              <a:rPr lang="en-US" dirty="0"/>
              <a:t>To provide a systematic knowledge base on disaster typology, risk, vulnerability, their impacts and concerns to growing hydro-met disasters,.</a:t>
            </a:r>
          </a:p>
          <a:p>
            <a:pPr marL="457200" indent="-457200">
              <a:buFont typeface="+mj-lt"/>
              <a:buAutoNum type="arabicPeriod"/>
            </a:pPr>
            <a:r>
              <a:rPr lang="en-US" dirty="0"/>
              <a:t>To comprehend on approaches and measures of disaster management, preparedness and response, and related policies, law and methods.</a:t>
            </a:r>
          </a:p>
          <a:p>
            <a:pPr marL="457200" indent="-457200">
              <a:buFont typeface="+mj-lt"/>
              <a:buAutoNum type="arabicPeriod"/>
            </a:pPr>
            <a:r>
              <a:rPr lang="en-US" dirty="0"/>
              <a:t> To enumerate on possible pathways, tools and options for CCA-DRR and sustainability mainstreaming through developmental planning at sectors, department or local levels, and activities</a:t>
            </a:r>
            <a:endParaRPr lang="en-IN" dirty="0"/>
          </a:p>
        </p:txBody>
      </p:sp>
    </p:spTree>
    <p:extLst>
      <p:ext uri="{BB962C8B-B14F-4D97-AF65-F5344CB8AC3E}">
        <p14:creationId xmlns:p14="http://schemas.microsoft.com/office/powerpoint/2010/main" val="425747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latin typeface="Rockwell" pitchFamily="18" charset="0"/>
              </a:rPr>
              <a:t>OUTCOME</a:t>
            </a:r>
            <a:r>
              <a:rPr lang="en-US" dirty="0">
                <a:latin typeface="Rockwell" pitchFamily="18" charset="0"/>
              </a:rPr>
              <a:t>S</a:t>
            </a:r>
            <a:r>
              <a:rPr lang="en-US" dirty="0"/>
              <a:t/>
            </a:r>
            <a:br>
              <a:rPr lang="en-US" dirty="0"/>
            </a:br>
            <a:endParaRPr lang="en-US" dirty="0"/>
          </a:p>
        </p:txBody>
      </p:sp>
      <p:sp>
        <p:nvSpPr>
          <p:cNvPr id="3" name="Content Placeholder 2"/>
          <p:cNvSpPr>
            <a:spLocks noGrp="1"/>
          </p:cNvSpPr>
          <p:nvPr>
            <p:ph idx="1"/>
          </p:nvPr>
        </p:nvSpPr>
        <p:spPr>
          <a:xfrm>
            <a:off x="826050" y="2133600"/>
            <a:ext cx="7784550" cy="4191000"/>
          </a:xfrm>
        </p:spPr>
        <p:txBody>
          <a:bodyPr>
            <a:noAutofit/>
          </a:bodyPr>
          <a:lstStyle/>
          <a:p>
            <a:pPr algn="just">
              <a:lnSpc>
                <a:spcPct val="150000"/>
              </a:lnSpc>
              <a:buFont typeface="Wingdings" panose="05000000000000000000" pitchFamily="2" charset="2"/>
              <a:buChar char="Ø"/>
            </a:pPr>
            <a:r>
              <a:rPr lang="en-US" sz="2000" b="1" dirty="0">
                <a:latin typeface="Times New Roman" panose="02020603050405020304" pitchFamily="18" charset="0"/>
                <a:cs typeface="Times New Roman" pitchFamily="18" charset="0"/>
              </a:rPr>
              <a:t>Students would widen their perspectives to realize that hazards become disasters only if they are poorly managed and that disaster management can be significantly improved by adding ecosystem components.</a:t>
            </a:r>
          </a:p>
          <a:p>
            <a:pPr marL="425196"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develop a sound understanding of disaster risk and related underlying factors, their impacts.</a:t>
            </a:r>
          </a:p>
          <a:p>
            <a:pPr marL="425196"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appreciate and comprehend on approaches and measures of disaster management, preparedness and response, and related policies, law and methods</a:t>
            </a:r>
            <a:endParaRPr lang="en-US" sz="2000" b="1" dirty="0">
              <a:latin typeface="Times New Roman" panose="02020603050405020304" pitchFamily="18" charset="0"/>
              <a:cs typeface="Times New Roman" pitchFamily="18" charset="0"/>
            </a:endParaRPr>
          </a:p>
          <a:p>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2960" y="2438400"/>
            <a:ext cx="7498080" cy="4419600"/>
          </a:xfrm>
        </p:spPr>
        <p:txBody>
          <a:bodyPr>
            <a:normAutofit/>
          </a:bodyPr>
          <a:lstStyle/>
          <a:p>
            <a:r>
              <a:rPr lang="en-US" sz="2000" dirty="0">
                <a:latin typeface="Times New Roman" panose="02020603050405020304" pitchFamily="18" charset="0"/>
                <a:cs typeface="Times New Roman" panose="02020603050405020304" pitchFamily="18" charset="0"/>
              </a:rPr>
              <a:t>Understand the significance of gender as a factor in both disaster risk and effects of climate change</a:t>
            </a:r>
          </a:p>
          <a:p>
            <a:r>
              <a:rPr lang="en-US" sz="2000" dirty="0">
                <a:latin typeface="Times New Roman" panose="02020603050405020304" pitchFamily="18" charset="0"/>
                <a:cs typeface="Times New Roman" panose="02020603050405020304" pitchFamily="18" charset="0"/>
              </a:rPr>
              <a:t>Awareness of how they need to act differently on a personal and institutional level in order to deal with disasters in the context of climate change</a:t>
            </a:r>
          </a:p>
          <a:p>
            <a:r>
              <a:rPr lang="en-US" sz="2000" dirty="0">
                <a:latin typeface="Times New Roman" panose="02020603050405020304" pitchFamily="18" charset="0"/>
                <a:cs typeface="Times New Roman" panose="02020603050405020304" pitchFamily="18" charset="0"/>
              </a:rPr>
              <a:t>To know various pathways, tools and entry points for integrating CCA-DRR and sustainability concerns into developmental planning across sectors, national, subnational and local plans and actions of DM. </a:t>
            </a:r>
          </a:p>
          <a:p>
            <a:r>
              <a:rPr lang="en-US" sz="2000" dirty="0">
                <a:latin typeface="Times New Roman" panose="02020603050405020304" pitchFamily="18" charset="0"/>
                <a:cs typeface="Times New Roman" panose="02020603050405020304" pitchFamily="18" charset="0"/>
              </a:rPr>
              <a:t>Understand the importance of the Sustainable Development Goals (SDG) for disaster risk reduction.</a:t>
            </a:r>
          </a:p>
          <a:p>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798734" cy="1303867"/>
          </a:xfrm>
        </p:spPr>
        <p:txBody>
          <a:bodyPr/>
          <a:lstStyle/>
          <a:p>
            <a:r>
              <a:rPr lang="en-US" dirty="0"/>
              <a:t>Opportunities</a:t>
            </a:r>
          </a:p>
        </p:txBody>
      </p:sp>
      <p:sp>
        <p:nvSpPr>
          <p:cNvPr id="3" name="Content Placeholder 2"/>
          <p:cNvSpPr>
            <a:spLocks noGrp="1"/>
          </p:cNvSpPr>
          <p:nvPr>
            <p:ph idx="1"/>
          </p:nvPr>
        </p:nvSpPr>
        <p:spPr>
          <a:xfrm>
            <a:off x="533400" y="1295400"/>
            <a:ext cx="8077200" cy="4800600"/>
          </a:xfrm>
        </p:spPr>
        <p:txBody>
          <a:bodyPr>
            <a:normAutofit fontScale="55000" lnSpcReduction="20000"/>
          </a:bodyPr>
          <a:lstStyle/>
          <a:p>
            <a:pPr algn="just">
              <a:buNone/>
            </a:pPr>
            <a:r>
              <a:rPr lang="en-IN" dirty="0"/>
              <a:t>	</a:t>
            </a:r>
          </a:p>
          <a:p>
            <a:pPr algn="just">
              <a:buNone/>
            </a:pPr>
            <a:r>
              <a:rPr lang="en-IN" sz="2900" dirty="0" smtClean="0">
                <a:latin typeface="Times New Roman" panose="02020603050405020304" pitchFamily="18" charset="0"/>
                <a:cs typeface="Times New Roman" panose="02020603050405020304" pitchFamily="18" charset="0"/>
              </a:rPr>
              <a:t>     Having a certificate </a:t>
            </a:r>
            <a:r>
              <a:rPr lang="en-IN" sz="2900" dirty="0">
                <a:latin typeface="Times New Roman" panose="02020603050405020304" pitchFamily="18" charset="0"/>
                <a:cs typeface="Times New Roman" panose="02020603050405020304" pitchFamily="18" charset="0"/>
              </a:rPr>
              <a:t>in this course would facilitate in getting </a:t>
            </a:r>
            <a:r>
              <a:rPr lang="en-IN" sz="2900" dirty="0" smtClean="0">
                <a:latin typeface="Times New Roman" panose="02020603050405020304" pitchFamily="18" charset="0"/>
                <a:cs typeface="Times New Roman" panose="02020603050405020304" pitchFamily="18" charset="0"/>
              </a:rPr>
              <a:t>jobs in government and private organisations including </a:t>
            </a:r>
            <a:r>
              <a:rPr lang="en-IN" sz="2900" dirty="0">
                <a:latin typeface="Times New Roman" panose="02020603050405020304" pitchFamily="18" charset="0"/>
                <a:cs typeface="Times New Roman" panose="02020603050405020304" pitchFamily="18" charset="0"/>
              </a:rPr>
              <a:t>in the UN </a:t>
            </a:r>
            <a:r>
              <a:rPr lang="en-IN" sz="2900" dirty="0" smtClean="0">
                <a:latin typeface="Times New Roman" panose="02020603050405020304" pitchFamily="18" charset="0"/>
                <a:cs typeface="Times New Roman" panose="02020603050405020304" pitchFamily="18" charset="0"/>
              </a:rPr>
              <a:t>programmes. ( please see the detailed list in the down loads of Department home page)</a:t>
            </a:r>
            <a:endParaRPr lang="en-US" sz="2900" dirty="0">
              <a:latin typeface="Times New Roman" panose="02020603050405020304" pitchFamily="18" charset="0"/>
              <a:cs typeface="Times New Roman" pitchFamily="18" charset="0"/>
            </a:endParaRPr>
          </a:p>
          <a:p>
            <a:pPr>
              <a:buNone/>
            </a:pPr>
            <a:endParaRPr lang="en-US" sz="1800" b="1" dirty="0">
              <a:latin typeface="Times New Roman" pitchFamily="18" charset="0"/>
              <a:cs typeface="Times New Roman" pitchFamily="18" charset="0"/>
            </a:endParaRPr>
          </a:p>
          <a:p>
            <a:pPr>
              <a:buNone/>
            </a:pPr>
            <a:endParaRPr lang="en-US" sz="1800" b="1" dirty="0">
              <a:latin typeface="Times New Roman" pitchFamily="18" charset="0"/>
              <a:cs typeface="Times New Roman" pitchFamily="18" charset="0"/>
            </a:endParaRPr>
          </a:p>
          <a:p>
            <a:pPr>
              <a:buNone/>
            </a:pPr>
            <a:r>
              <a:rPr lang="en-US" sz="2900" b="1" dirty="0">
                <a:latin typeface="Times New Roman" pitchFamily="18" charset="0"/>
                <a:cs typeface="Times New Roman" pitchFamily="18" charset="0"/>
              </a:rPr>
              <a:t>Opportunities in Government agencies: </a:t>
            </a:r>
          </a:p>
          <a:p>
            <a:pPr>
              <a:lnSpc>
                <a:spcPct val="150000"/>
              </a:lnSpc>
              <a:buFont typeface="Wingdings" pitchFamily="2" charset="2"/>
              <a:buChar char="Ø"/>
            </a:pPr>
            <a:r>
              <a:rPr lang="en-US" sz="2900" dirty="0">
                <a:latin typeface="Times New Roman" pitchFamily="18" charset="0"/>
                <a:cs typeface="Times New Roman" pitchFamily="18" charset="0"/>
              </a:rPr>
              <a:t>Employment opportunities are offered in the disaster management departments of government agencies such as: Fire departments, drought management departments, law enforcement authorities, relief agencies etc and Insurance companies, industries in the high-risk fields like chemicals, mining, and petroleum which have their own disaster management cells.</a:t>
            </a:r>
            <a:br>
              <a:rPr lang="en-US" sz="2900" dirty="0">
                <a:latin typeface="Times New Roman" pitchFamily="18" charset="0"/>
                <a:cs typeface="Times New Roman" pitchFamily="18" charset="0"/>
              </a:rPr>
            </a:br>
            <a:r>
              <a:rPr lang="en-US" sz="2900" dirty="0">
                <a:latin typeface="Times New Roman" pitchFamily="18" charset="0"/>
                <a:cs typeface="Times New Roman" pitchFamily="18" charset="0"/>
              </a:rPr>
              <a:t/>
            </a:r>
            <a:br>
              <a:rPr lang="en-US" sz="2900" dirty="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effectLst/>
                <a:latin typeface="Times New Roman" pitchFamily="18" charset="0"/>
                <a:cs typeface="Times New Roman" pitchFamily="18" charset="0"/>
              </a:rPr>
              <a:t>Private sector</a:t>
            </a:r>
          </a:p>
        </p:txBody>
      </p:sp>
      <p:sp>
        <p:nvSpPr>
          <p:cNvPr id="3" name="Content Placeholder 2"/>
          <p:cNvSpPr>
            <a:spLocks noGrp="1"/>
          </p:cNvSpPr>
          <p:nvPr>
            <p:ph idx="1"/>
          </p:nvPr>
        </p:nvSpPr>
        <p:spPr>
          <a:xfrm>
            <a:off x="304801" y="2489200"/>
            <a:ext cx="8534400" cy="3530600"/>
          </a:xfrm>
        </p:spPr>
        <p:txBody>
          <a:bodyPr>
            <a:noAutofit/>
          </a:bodyPr>
          <a:lstStyle/>
          <a:p>
            <a:pPr>
              <a:lnSpc>
                <a:spcPct val="150000"/>
              </a:lnSpc>
            </a:pPr>
            <a:r>
              <a:rPr lang="en-US" dirty="0">
                <a:latin typeface="Times New Roman" pitchFamily="18" charset="0"/>
                <a:cs typeface="Times New Roman" pitchFamily="18" charset="0"/>
              </a:rPr>
              <a:t>Various opportunities are also offered in the fields of teaching, research, consultancy, documentation, training organizer, field training and mock driller expert. </a:t>
            </a:r>
          </a:p>
          <a:p>
            <a:pPr>
              <a:lnSpc>
                <a:spcPct val="150000"/>
              </a:lnSpc>
            </a:pPr>
            <a:r>
              <a:rPr lang="en-US" dirty="0">
                <a:latin typeface="Times New Roman" pitchFamily="18" charset="0"/>
                <a:cs typeface="Times New Roman" pitchFamily="18" charset="0"/>
              </a:rPr>
              <a:t>One can serve as social workers, engineers, medical health experts, environmental experts, rehabilitation workers, etc. </a:t>
            </a:r>
          </a:p>
          <a:p>
            <a:pPr>
              <a:lnSpc>
                <a:spcPct val="150000"/>
              </a:lnSpc>
            </a:pPr>
            <a:r>
              <a:rPr lang="en-US" dirty="0">
                <a:latin typeface="Times New Roman" pitchFamily="18" charset="0"/>
                <a:cs typeface="Times New Roman" pitchFamily="18" charset="0"/>
              </a:rPr>
              <a:t>NGOs and International organizations such as World Bank, Asian Development Bank (ADB), United Nations Organizations (UNO), Red Cross, UNESCO offer various opportunities for professionally trained disaster management professionals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98080" cy="1143000"/>
          </a:xfrm>
        </p:spPr>
        <p:txBody>
          <a:bodyPr>
            <a:normAutofit/>
          </a:bodyPr>
          <a:lstStyle/>
          <a:p>
            <a:r>
              <a:rPr lang="en-US" sz="2800" dirty="0">
                <a:solidFill>
                  <a:schemeClr val="tx1"/>
                </a:solidFill>
                <a:effectLst/>
                <a:latin typeface="Times New Roman" pitchFamily="18" charset="0"/>
                <a:cs typeface="Times New Roman" pitchFamily="18" charset="0"/>
              </a:rPr>
              <a:t>Some organizations that offer jobs with this course certificate</a:t>
            </a:r>
          </a:p>
        </p:txBody>
      </p:sp>
      <p:sp>
        <p:nvSpPr>
          <p:cNvPr id="3" name="Content Placeholder 2"/>
          <p:cNvSpPr>
            <a:spLocks noGrp="1"/>
          </p:cNvSpPr>
          <p:nvPr>
            <p:ph idx="1"/>
          </p:nvPr>
        </p:nvSpPr>
        <p:spPr>
          <a:xfrm>
            <a:off x="1219200" y="1066800"/>
            <a:ext cx="7498080" cy="5410200"/>
          </a:xfrm>
        </p:spPr>
        <p:txBody>
          <a:bodyPr>
            <a:noAutofit/>
          </a:bodyPr>
          <a:lstStyle/>
          <a:p>
            <a:pPr marL="539496" indent="-457200">
              <a:lnSpc>
                <a:spcPct val="150000"/>
              </a:lnSpc>
              <a:buFont typeface="+mj-lt"/>
              <a:buAutoNum type="arabicPeriod"/>
            </a:pPr>
            <a:r>
              <a:rPr lang="en-US" sz="2000" dirty="0">
                <a:latin typeface="Times New Roman" pitchFamily="18" charset="0"/>
                <a:cs typeface="Times New Roman" pitchFamily="18" charset="0"/>
              </a:rPr>
              <a:t>SAARC Disaster Management Centre, NIDM Building, New Delhi.</a:t>
            </a:r>
          </a:p>
          <a:p>
            <a:pPr marL="539496" indent="-457200">
              <a:lnSpc>
                <a:spcPct val="150000"/>
              </a:lnSpc>
              <a:buFont typeface="+mj-lt"/>
              <a:buAutoNum type="arabicPeriod"/>
            </a:pPr>
            <a:r>
              <a:rPr lang="en-US" sz="2000" dirty="0">
                <a:latin typeface="Times New Roman" pitchFamily="18" charset="0"/>
                <a:cs typeface="Times New Roman" pitchFamily="18" charset="0"/>
              </a:rPr>
              <a:t>National Institute of Disaster Management (NIDM), Ministry of Home Affairs, Govt. of India, New Delhi.</a:t>
            </a:r>
          </a:p>
          <a:p>
            <a:pPr marL="539496" indent="-457200">
              <a:lnSpc>
                <a:spcPct val="150000"/>
              </a:lnSpc>
              <a:buFont typeface="+mj-lt"/>
              <a:buAutoNum type="arabicPeriod"/>
            </a:pPr>
            <a:r>
              <a:rPr lang="en-US" sz="2000" dirty="0">
                <a:latin typeface="Times New Roman" pitchFamily="18" charset="0"/>
                <a:cs typeface="Times New Roman" pitchFamily="18" charset="0"/>
              </a:rPr>
              <a:t>National Disaster Management Authority, Near </a:t>
            </a:r>
            <a:r>
              <a:rPr lang="en-US" sz="2000" dirty="0" err="1">
                <a:latin typeface="Times New Roman" pitchFamily="18" charset="0"/>
                <a:cs typeface="Times New Roman" pitchFamily="18" charset="0"/>
              </a:rPr>
              <a:t>Indira</a:t>
            </a:r>
            <a:r>
              <a:rPr lang="en-US" sz="2000" dirty="0">
                <a:latin typeface="Times New Roman" pitchFamily="18" charset="0"/>
                <a:cs typeface="Times New Roman" pitchFamily="18" charset="0"/>
              </a:rPr>
              <a:t> Gandhi International Airport, New Delhi.</a:t>
            </a:r>
          </a:p>
          <a:p>
            <a:pPr marL="539496" indent="-457200">
              <a:lnSpc>
                <a:spcPct val="150000"/>
              </a:lnSpc>
              <a:buFont typeface="+mj-lt"/>
              <a:buAutoNum type="arabicPeriod"/>
            </a:pPr>
            <a:r>
              <a:rPr lang="en-US" sz="2000" dirty="0">
                <a:latin typeface="Times New Roman" pitchFamily="18" charset="0"/>
                <a:cs typeface="Times New Roman" pitchFamily="18" charset="0"/>
              </a:rPr>
              <a:t>Indian Institute of Public Administration (IIPA), </a:t>
            </a:r>
            <a:r>
              <a:rPr lang="en-US" sz="2000" dirty="0" err="1">
                <a:latin typeface="Times New Roman" pitchFamily="18" charset="0"/>
                <a:cs typeface="Times New Roman" pitchFamily="18" charset="0"/>
              </a:rPr>
              <a:t>Indraprastha</a:t>
            </a:r>
            <a:r>
              <a:rPr lang="en-US" sz="2000" dirty="0">
                <a:latin typeface="Times New Roman" pitchFamily="18" charset="0"/>
                <a:cs typeface="Times New Roman" pitchFamily="18" charset="0"/>
              </a:rPr>
              <a:t> Estate, Ring Road, New Delhi.</a:t>
            </a:r>
          </a:p>
          <a:p>
            <a:pPr marL="539496" indent="-457200">
              <a:lnSpc>
                <a:spcPct val="150000"/>
              </a:lnSpc>
              <a:buFont typeface="+mj-lt"/>
              <a:buAutoNum type="arabicPeriod"/>
            </a:pPr>
            <a:r>
              <a:rPr lang="en-US" sz="2000" dirty="0">
                <a:latin typeface="Times New Roman" pitchFamily="18" charset="0"/>
                <a:cs typeface="Times New Roman" pitchFamily="18" charset="0"/>
              </a:rPr>
              <a:t>India Meteorological Department, </a:t>
            </a:r>
            <a:r>
              <a:rPr lang="en-US" sz="2000" dirty="0" err="1">
                <a:latin typeface="Times New Roman" pitchFamily="18" charset="0"/>
                <a:cs typeface="Times New Roman" pitchFamily="18" charset="0"/>
              </a:rPr>
              <a:t>Lodhi</a:t>
            </a:r>
            <a:r>
              <a:rPr lang="en-US" sz="2000" dirty="0">
                <a:latin typeface="Times New Roman" pitchFamily="18" charset="0"/>
                <a:cs typeface="Times New Roman" pitchFamily="18" charset="0"/>
              </a:rPr>
              <a:t> Road, New Delhi.</a:t>
            </a:r>
          </a:p>
          <a:p>
            <a:pPr marL="539496" indent="-457200">
              <a:lnSpc>
                <a:spcPct val="150000"/>
              </a:lnSpc>
              <a:buFont typeface="+mj-lt"/>
              <a:buAutoNum type="arabicPeriod"/>
            </a:pPr>
            <a:r>
              <a:rPr lang="en-US" sz="2000" dirty="0">
                <a:latin typeface="Times New Roman" pitchFamily="18" charset="0"/>
                <a:cs typeface="Times New Roman" pitchFamily="18" charset="0"/>
              </a:rPr>
              <a:t>Centre of Disaster Management, HCMRIPA, JLN </a:t>
            </a:r>
            <a:r>
              <a:rPr lang="en-US" sz="2000" dirty="0" err="1">
                <a:latin typeface="Times New Roman" pitchFamily="18" charset="0"/>
                <a:cs typeface="Times New Roman" pitchFamily="18" charset="0"/>
              </a:rPr>
              <a:t>Marg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Jaipur</a:t>
            </a:r>
            <a:r>
              <a:rPr lang="en-US" sz="2000" dirty="0">
                <a:latin typeface="Times New Roman" pitchFamily="18" charset="0"/>
                <a:cs typeface="Times New Roman" pitchFamily="18" charset="0"/>
              </a:rPr>
              <a:t>.</a:t>
            </a:r>
          </a:p>
          <a:p>
            <a:pPr marL="539496" indent="-457200">
              <a:lnSpc>
                <a:spcPct val="150000"/>
              </a:lnSpc>
              <a:buFont typeface="+mj-lt"/>
              <a:buAutoNum type="arabicPeriod"/>
            </a:pPr>
            <a:r>
              <a:rPr lang="en-US" sz="2000" dirty="0">
                <a:latin typeface="Times New Roman" pitchFamily="18" charset="0"/>
                <a:cs typeface="Times New Roman" pitchFamily="18" charset="0"/>
              </a:rPr>
              <a:t>Haryana Institute of Public Administration (HIPA), </a:t>
            </a:r>
            <a:r>
              <a:rPr lang="en-US" sz="2000" dirty="0" err="1">
                <a:latin typeface="Times New Roman" pitchFamily="18" charset="0"/>
                <a:cs typeface="Times New Roman" pitchFamily="18" charset="0"/>
              </a:rPr>
              <a:t>Gurgaon</a:t>
            </a:r>
            <a:r>
              <a:rPr lang="en-US" sz="2000" dirty="0">
                <a:latin typeface="Times New Roman" pitchFamily="18" charset="0"/>
                <a:cs typeface="Times New Roman"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539496" indent="-457200">
              <a:lnSpc>
                <a:spcPct val="150000"/>
              </a:lnSpc>
              <a:buFont typeface="+mj-lt"/>
              <a:buAutoNum type="arabicPeriod" startAt="8"/>
            </a:pPr>
            <a:r>
              <a:rPr lang="en-US" sz="2000" dirty="0">
                <a:latin typeface="Times New Roman" pitchFamily="18" charset="0"/>
                <a:cs typeface="Times New Roman" pitchFamily="18" charset="0"/>
              </a:rPr>
              <a:t>National Institute of Disaster Management (NIDM), Ministry of Home Affairs, Govt. of</a:t>
            </a:r>
          </a:p>
          <a:p>
            <a:pPr marL="539496" indent="-457200">
              <a:lnSpc>
                <a:spcPct val="150000"/>
              </a:lnSpc>
              <a:buFont typeface="+mj-lt"/>
              <a:buAutoNum type="arabicPeriod" startAt="8"/>
            </a:pPr>
            <a:r>
              <a:rPr lang="en-US" sz="2000" dirty="0" err="1">
                <a:latin typeface="Times New Roman" pitchFamily="18" charset="0"/>
                <a:cs typeface="Times New Roman" pitchFamily="18" charset="0"/>
              </a:rPr>
              <a:t>Ambedkar</a:t>
            </a:r>
            <a:r>
              <a:rPr lang="en-US" sz="2000" dirty="0">
                <a:latin typeface="Times New Roman" pitchFamily="18" charset="0"/>
                <a:cs typeface="Times New Roman" pitchFamily="18" charset="0"/>
              </a:rPr>
              <a:t> Institute of Public Administration, Chandigarh.</a:t>
            </a:r>
          </a:p>
          <a:p>
            <a:pPr marL="539496" indent="-457200">
              <a:lnSpc>
                <a:spcPct val="150000"/>
              </a:lnSpc>
              <a:buFont typeface="+mj-lt"/>
              <a:buAutoNum type="arabicPeriod" startAt="8"/>
            </a:pPr>
            <a:r>
              <a:rPr lang="en-US" sz="2000" dirty="0" err="1">
                <a:latin typeface="Times New Roman" pitchFamily="18" charset="0"/>
                <a:cs typeface="Times New Roman" pitchFamily="18" charset="0"/>
              </a:rPr>
              <a:t>Shri</a:t>
            </a:r>
            <a:r>
              <a:rPr lang="en-US" sz="2000" dirty="0">
                <a:latin typeface="Times New Roman" pitchFamily="18" charset="0"/>
                <a:cs typeface="Times New Roman" pitchFamily="18" charset="0"/>
              </a:rPr>
              <a:t> Krishna Institute of Public Administration, Ranchi.</a:t>
            </a:r>
          </a:p>
          <a:p>
            <a:pPr marL="539496" indent="-457200">
              <a:lnSpc>
                <a:spcPct val="150000"/>
              </a:lnSpc>
              <a:buFont typeface="+mj-lt"/>
              <a:buAutoNum type="arabicPeriod" startAt="8"/>
            </a:pPr>
            <a:r>
              <a:rPr lang="en-US" sz="2000" dirty="0" err="1">
                <a:latin typeface="Times New Roman" pitchFamily="18" charset="0"/>
                <a:cs typeface="Times New Roman" pitchFamily="18" charset="0"/>
              </a:rPr>
              <a:t>G.B.Pant</a:t>
            </a:r>
            <a:r>
              <a:rPr lang="en-US" sz="2000" dirty="0">
                <a:latin typeface="Times New Roman" pitchFamily="18" charset="0"/>
                <a:cs typeface="Times New Roman" pitchFamily="18" charset="0"/>
              </a:rPr>
              <a:t> Institute of Himalayan Environment and Development, </a:t>
            </a:r>
            <a:r>
              <a:rPr lang="en-US" sz="2000" dirty="0" err="1">
                <a:latin typeface="Times New Roman" pitchFamily="18" charset="0"/>
                <a:cs typeface="Times New Roman" pitchFamily="18" charset="0"/>
              </a:rPr>
              <a:t>Nainital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Uttarakhand</a:t>
            </a:r>
            <a:r>
              <a:rPr lang="en-US" sz="2000" dirty="0">
                <a:latin typeface="Times New Roman" pitchFamily="18" charset="0"/>
                <a:cs typeface="Times New Roman" pitchFamily="18" charset="0"/>
              </a:rPr>
              <a:t>.</a:t>
            </a:r>
          </a:p>
          <a:p>
            <a:pPr marL="539496" indent="-457200">
              <a:lnSpc>
                <a:spcPct val="150000"/>
              </a:lnSpc>
              <a:buFont typeface="+mj-lt"/>
              <a:buAutoNum type="arabicPeriod" startAt="8"/>
            </a:pPr>
            <a:r>
              <a:rPr lang="en-US" sz="2000" dirty="0">
                <a:latin typeface="Times New Roman" pitchFamily="18" charset="0"/>
                <a:cs typeface="Times New Roman" pitchFamily="18" charset="0"/>
              </a:rPr>
              <a:t>Disaster Management Centre, Bhopal.</a:t>
            </a:r>
          </a:p>
          <a:p>
            <a:pPr marL="539496" indent="-457200">
              <a:lnSpc>
                <a:spcPct val="150000"/>
              </a:lnSpc>
              <a:buFont typeface="+mj-lt"/>
              <a:buAutoNum type="arabicPeriod" startAt="8"/>
            </a:pPr>
            <a:r>
              <a:rPr lang="en-US" sz="2000" dirty="0">
                <a:latin typeface="Times New Roman" pitchFamily="18" charset="0"/>
                <a:cs typeface="Times New Roman" pitchFamily="18" charset="0"/>
              </a:rPr>
              <a:t>Disaster Mitigation Institute, </a:t>
            </a:r>
            <a:r>
              <a:rPr lang="en-US" sz="2000" dirty="0" err="1">
                <a:latin typeface="Times New Roman" pitchFamily="18" charset="0"/>
                <a:cs typeface="Times New Roman" pitchFamily="18" charset="0"/>
              </a:rPr>
              <a:t>Ahmedabad</a:t>
            </a:r>
            <a:r>
              <a:rPr lang="en-US" sz="2000" dirty="0">
                <a:latin typeface="Times New Roman" pitchFamily="18" charset="0"/>
                <a:cs typeface="Times New Roman" pitchFamily="18" charset="0"/>
              </a:rPr>
              <a:t>.</a:t>
            </a:r>
          </a:p>
          <a:p>
            <a:pPr marL="539496" indent="-457200">
              <a:lnSpc>
                <a:spcPct val="150000"/>
              </a:lnSpc>
              <a:buFont typeface="+mj-lt"/>
              <a:buAutoNum type="arabicPeriod" startAt="8"/>
            </a:pPr>
            <a:r>
              <a:rPr lang="en-US" sz="2000" dirty="0">
                <a:latin typeface="Times New Roman" pitchFamily="18" charset="0"/>
                <a:cs typeface="Times New Roman" pitchFamily="18" charset="0"/>
              </a:rPr>
              <a:t>Centre for Disaster Management, Guru </a:t>
            </a:r>
            <a:r>
              <a:rPr lang="en-US" sz="2000" dirty="0" err="1">
                <a:latin typeface="Times New Roman" pitchFamily="18" charset="0"/>
                <a:cs typeface="Times New Roman" pitchFamily="18" charset="0"/>
              </a:rPr>
              <a:t>Govind</a:t>
            </a:r>
            <a:r>
              <a:rPr lang="en-US" sz="2000" dirty="0">
                <a:latin typeface="Times New Roman" pitchFamily="18" charset="0"/>
                <a:cs typeface="Times New Roman" pitchFamily="18" charset="0"/>
              </a:rPr>
              <a:t> Singh </a:t>
            </a:r>
            <a:r>
              <a:rPr lang="en-US" sz="2000" dirty="0" err="1">
                <a:latin typeface="Times New Roman" pitchFamily="18" charset="0"/>
                <a:cs typeface="Times New Roman" pitchFamily="18" charset="0"/>
              </a:rPr>
              <a:t>Indraprastha</a:t>
            </a:r>
            <a:r>
              <a:rPr lang="en-US" sz="2000" dirty="0">
                <a:latin typeface="Times New Roman" pitchFamily="18" charset="0"/>
                <a:cs typeface="Times New Roman" pitchFamily="18" charset="0"/>
              </a:rPr>
              <a:t> University, </a:t>
            </a:r>
            <a:r>
              <a:rPr lang="en-US" sz="2000" dirty="0" err="1">
                <a:latin typeface="Times New Roman" pitchFamily="18" charset="0"/>
                <a:cs typeface="Times New Roman" pitchFamily="18" charset="0"/>
              </a:rPr>
              <a:t>Kashmeri</a:t>
            </a:r>
            <a:r>
              <a:rPr lang="en-US" sz="2000" dirty="0">
                <a:latin typeface="Times New Roman" pitchFamily="18" charset="0"/>
                <a:cs typeface="Times New Roman" pitchFamily="18" charset="0"/>
              </a:rPr>
              <a:t> Gate, Delhi.</a:t>
            </a:r>
          </a:p>
          <a:p>
            <a:pPr marL="539496" indent="-457200">
              <a:lnSpc>
                <a:spcPct val="150000"/>
              </a:lnSpc>
              <a:buFont typeface="+mj-lt"/>
              <a:buAutoNum type="arabicPeriod" startAt="8"/>
            </a:pPr>
            <a:endParaRPr lang="en-US" sz="20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539496" indent="-457200">
              <a:lnSpc>
                <a:spcPct val="150000"/>
              </a:lnSpc>
              <a:buFont typeface="+mj-lt"/>
              <a:buAutoNum type="arabicPeriod" startAt="15"/>
            </a:pPr>
            <a:r>
              <a:rPr lang="en-US" sz="2000" dirty="0">
                <a:latin typeface="Times New Roman" pitchFamily="18" charset="0"/>
                <a:cs typeface="Times New Roman" pitchFamily="18" charset="0"/>
              </a:rPr>
              <a:t>Indian Agriculture Research Institute (ICAR), New Delhi.</a:t>
            </a:r>
          </a:p>
          <a:p>
            <a:pPr marL="539496" indent="-457200">
              <a:lnSpc>
                <a:spcPct val="150000"/>
              </a:lnSpc>
              <a:buFont typeface="+mj-lt"/>
              <a:buAutoNum type="arabicPeriod" startAt="15"/>
            </a:pPr>
            <a:r>
              <a:rPr lang="en-US" sz="2000" dirty="0">
                <a:latin typeface="Times New Roman" pitchFamily="18" charset="0"/>
                <a:cs typeface="Times New Roman" pitchFamily="18" charset="0"/>
              </a:rPr>
              <a:t>Indian Red Cross Society, New Delhi and States Units.</a:t>
            </a:r>
          </a:p>
          <a:p>
            <a:pPr marL="539496" indent="-457200">
              <a:lnSpc>
                <a:spcPct val="150000"/>
              </a:lnSpc>
              <a:buFont typeface="+mj-lt"/>
              <a:buAutoNum type="arabicPeriod" startAt="15"/>
            </a:pPr>
            <a:r>
              <a:rPr lang="en-US" sz="2000" dirty="0">
                <a:latin typeface="Times New Roman" pitchFamily="18" charset="0"/>
                <a:cs typeface="Times New Roman" pitchFamily="18" charset="0"/>
              </a:rPr>
              <a:t>States Revenue and Disaster Management Ministry/Department.</a:t>
            </a:r>
          </a:p>
          <a:p>
            <a:pPr marL="539496" indent="-457200">
              <a:lnSpc>
                <a:spcPct val="150000"/>
              </a:lnSpc>
              <a:buFont typeface="+mj-lt"/>
              <a:buAutoNum type="arabicPeriod" startAt="15"/>
            </a:pPr>
            <a:r>
              <a:rPr lang="en-US" sz="2000" dirty="0">
                <a:latin typeface="Times New Roman" pitchFamily="18" charset="0"/>
                <a:cs typeface="Times New Roman" pitchFamily="18" charset="0"/>
              </a:rPr>
              <a:t>State Government’s Institute of Public Administration.</a:t>
            </a:r>
          </a:p>
          <a:p>
            <a:pPr marL="539496" indent="-457200">
              <a:lnSpc>
                <a:spcPct val="150000"/>
              </a:lnSpc>
              <a:buFont typeface="+mj-lt"/>
              <a:buAutoNum type="arabicPeriod" startAt="15"/>
            </a:pPr>
            <a:r>
              <a:rPr lang="en-US" sz="2000" dirty="0">
                <a:latin typeface="Times New Roman" pitchFamily="18" charset="0"/>
                <a:cs typeface="Times New Roman" pitchFamily="18" charset="0"/>
              </a:rPr>
              <a:t>National Remote Sensing Centre, Department of Space, Govt. of India, Hyderabad.</a:t>
            </a:r>
          </a:p>
          <a:p>
            <a:pPr marL="539496" indent="-457200">
              <a:lnSpc>
                <a:spcPct val="150000"/>
              </a:lnSpc>
              <a:buFont typeface="+mj-lt"/>
              <a:buAutoNum type="arabicPeriod" startAt="15"/>
            </a:pPr>
            <a:r>
              <a:rPr lang="en-US" sz="2000" dirty="0">
                <a:latin typeface="Times New Roman" pitchFamily="18" charset="0"/>
                <a:cs typeface="Times New Roman" pitchFamily="18" charset="0"/>
              </a:rPr>
              <a:t>Space Applications Centre, Department of Space, Govt. of India, </a:t>
            </a:r>
            <a:r>
              <a:rPr lang="en-US" sz="2000" dirty="0" err="1">
                <a:latin typeface="Times New Roman" pitchFamily="18" charset="0"/>
                <a:cs typeface="Times New Roman" pitchFamily="18" charset="0"/>
              </a:rPr>
              <a:t>Ahmedabad</a:t>
            </a:r>
            <a:r>
              <a:rPr lang="en-US" sz="2000" dirty="0">
                <a:latin typeface="Times New Roman" pitchFamily="18" charset="0"/>
                <a:cs typeface="Times New Roman" pitchFamily="18" charset="0"/>
              </a:rPr>
              <a:t>.</a:t>
            </a:r>
          </a:p>
          <a:p>
            <a:pPr marL="539496" indent="-457200">
              <a:lnSpc>
                <a:spcPct val="150000"/>
              </a:lnSpc>
              <a:buFont typeface="+mj-lt"/>
              <a:buAutoNum type="arabicPeriod" startAt="15"/>
            </a:pPr>
            <a:r>
              <a:rPr lang="en-US" sz="2000" dirty="0">
                <a:latin typeface="Times New Roman" pitchFamily="18" charset="0"/>
                <a:cs typeface="Times New Roman" pitchFamily="18" charset="0"/>
              </a:rPr>
              <a:t>Indian Institute of Remote Sensing, Department of Space, Govt. of India, </a:t>
            </a:r>
            <a:r>
              <a:rPr lang="en-US" sz="2000" dirty="0" err="1">
                <a:latin typeface="Times New Roman" pitchFamily="18" charset="0"/>
                <a:cs typeface="Times New Roman" pitchFamily="18" charset="0"/>
              </a:rPr>
              <a:t>Dehradun</a:t>
            </a:r>
            <a:r>
              <a:rPr lang="en-US" sz="2000" dirty="0">
                <a:latin typeface="Times New Roman" pitchFamily="18" charset="0"/>
                <a:cs typeface="Times New Roman"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39496" indent="-457200">
              <a:buFont typeface="+mj-lt"/>
              <a:buAutoNum type="arabicPeriod" startAt="22"/>
            </a:pPr>
            <a:r>
              <a:rPr lang="en-US" sz="2000" dirty="0">
                <a:latin typeface="Times New Roman" pitchFamily="18" charset="0"/>
                <a:cs typeface="Times New Roman" pitchFamily="18" charset="0"/>
              </a:rPr>
              <a:t>National Institute of Ocean Technology, Chennai.</a:t>
            </a:r>
          </a:p>
          <a:p>
            <a:pPr marL="539496" indent="-457200">
              <a:buFont typeface="+mj-lt"/>
              <a:buAutoNum type="arabicPeriod" startAt="22"/>
            </a:pPr>
            <a:r>
              <a:rPr lang="en-US" sz="2000" dirty="0">
                <a:latin typeface="Times New Roman" pitchFamily="18" charset="0"/>
                <a:cs typeface="Times New Roman" pitchFamily="18" charset="0"/>
              </a:rPr>
              <a:t>United Nations Development Programme (UNDP) of national level and State Units.</a:t>
            </a:r>
          </a:p>
          <a:p>
            <a:pPr marL="539496" indent="-457200">
              <a:buFont typeface="+mj-lt"/>
              <a:buAutoNum type="arabicPeriod" startAt="22"/>
            </a:pPr>
            <a:r>
              <a:rPr lang="en-US" sz="2000" dirty="0">
                <a:latin typeface="Times New Roman" pitchFamily="18" charset="0"/>
                <a:cs typeface="Times New Roman" pitchFamily="18" charset="0"/>
              </a:rPr>
              <a:t>Faculty and research positions in universities/institutes and in foreign countries.</a:t>
            </a:r>
          </a:p>
          <a:p>
            <a:pPr marL="539496" indent="-457200">
              <a:buFont typeface="+mj-lt"/>
              <a:buAutoNum type="arabicPeriod" startAt="22"/>
            </a:pPr>
            <a:r>
              <a:rPr lang="en-US" sz="2000" dirty="0">
                <a:latin typeface="Times New Roman" pitchFamily="18" charset="0"/>
                <a:cs typeface="Times New Roman" pitchFamily="18" charset="0"/>
              </a:rPr>
              <a:t>Organizations providing fellowships for Disaster Prevention and Management Study.</a:t>
            </a:r>
          </a:p>
          <a:p>
            <a:pPr marL="539496" indent="-457200">
              <a:buFont typeface="+mj-lt"/>
              <a:buAutoNum type="arabicPeriod" startAt="22"/>
            </a:pPr>
            <a:r>
              <a:rPr lang="en-US" sz="2000" dirty="0">
                <a:latin typeface="Times New Roman" pitchFamily="18" charset="0"/>
                <a:cs typeface="Times New Roman" pitchFamily="18" charset="0"/>
              </a:rPr>
              <a:t>Indian and international level Non-Governmental Organizations (NGO) working in the field of Disasters Management.</a:t>
            </a:r>
          </a:p>
          <a:p>
            <a:pPr marL="539496" indent="-457200">
              <a:buFont typeface="+mj-lt"/>
              <a:buAutoNum type="arabicPeriod" startAt="22"/>
            </a:pPr>
            <a:r>
              <a:rPr lang="en-US" sz="2000" dirty="0">
                <a:latin typeface="Times New Roman" pitchFamily="18" charset="0"/>
                <a:cs typeface="Times New Roman" pitchFamily="18" charset="0"/>
              </a:rPr>
              <a:t>Remote Sensing Applications Centers in state, Kerala, in the county or abroad,</a:t>
            </a:r>
          </a:p>
          <a:p>
            <a:pPr marL="539496" indent="-457200">
              <a:buFont typeface="+mj-lt"/>
              <a:buAutoNum type="arabicPeriod" startAt="22"/>
            </a:pPr>
            <a:endParaRPr lang="en-US" sz="2000" dirty="0">
              <a:latin typeface="Times New Roman" pitchFamily="18" charset="0"/>
              <a:cs typeface="Times New Roman" pitchFamily="18" charset="0"/>
            </a:endParaRPr>
          </a:p>
          <a:p>
            <a:pPr marL="539496" indent="-457200">
              <a:buFont typeface="+mj-lt"/>
              <a:buAutoNum type="arabicPeriod" startAt="22"/>
            </a:pPr>
            <a:endParaRPr lang="en-US"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EA9C3AB-FFD5-49A3-BFFC-754C0650657C}"/>
              </a:ext>
            </a:extLst>
          </p:cNvPr>
          <p:cNvSpPr>
            <a:spLocks noGrp="1"/>
          </p:cNvSpPr>
          <p:nvPr>
            <p:ph idx="1"/>
          </p:nvPr>
        </p:nvSpPr>
        <p:spPr>
          <a:xfrm>
            <a:off x="1066800" y="1295400"/>
            <a:ext cx="7357535" cy="4343400"/>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This is the most comprehensive </a:t>
            </a:r>
            <a:r>
              <a:rPr lang="en-US" sz="2000" dirty="0" smtClean="0">
                <a:latin typeface="Times New Roman" panose="02020603050405020304" pitchFamily="18" charset="0"/>
                <a:cs typeface="Times New Roman" panose="02020603050405020304" pitchFamily="18" charset="0"/>
              </a:rPr>
              <a:t>Course </a:t>
            </a:r>
            <a:r>
              <a:rPr lang="en-US" sz="2000" dirty="0">
                <a:latin typeface="Times New Roman" panose="02020603050405020304" pitchFamily="18" charset="0"/>
                <a:cs typeface="Times New Roman" panose="02020603050405020304" pitchFamily="18" charset="0"/>
              </a:rPr>
              <a:t>available </a:t>
            </a:r>
            <a:r>
              <a:rPr lang="en-US" sz="2000" dirty="0" smtClean="0">
                <a:latin typeface="Times New Roman" panose="02020603050405020304" pitchFamily="18" charset="0"/>
                <a:cs typeface="Times New Roman" panose="02020603050405020304" pitchFamily="18" charset="0"/>
              </a:rPr>
              <a:t> today in the field of  Environmental Science in the application level.</a:t>
            </a:r>
            <a:r>
              <a:rPr lang="en-US" sz="2000" dirty="0">
                <a:latin typeface="Times New Roman" panose="02020603050405020304" pitchFamily="18" charset="0"/>
                <a:cs typeface="Times New Roman" panose="02020603050405020304" pitchFamily="18" charset="0"/>
              </a:rPr>
              <a:t> It is based on the context of </a:t>
            </a:r>
            <a:r>
              <a:rPr lang="en-US" sz="2000" dirty="0" smtClean="0">
                <a:latin typeface="Times New Roman" panose="02020603050405020304" pitchFamily="18" charset="0"/>
                <a:cs typeface="Times New Roman" panose="02020603050405020304" pitchFamily="18" charset="0"/>
              </a:rPr>
              <a:t>environmental disasters, global </a:t>
            </a:r>
            <a:r>
              <a:rPr lang="en-US" sz="2000" dirty="0">
                <a:latin typeface="Times New Roman" panose="02020603050405020304" pitchFamily="18" charset="0"/>
                <a:cs typeface="Times New Roman" panose="02020603050405020304" pitchFamily="18" charset="0"/>
              </a:rPr>
              <a:t>climate change and population </a:t>
            </a:r>
            <a:r>
              <a:rPr lang="en-US" sz="2000" dirty="0" smtClean="0">
                <a:latin typeface="Times New Roman" panose="02020603050405020304" pitchFamily="18" charset="0"/>
                <a:cs typeface="Times New Roman" panose="02020603050405020304" pitchFamily="18" charset="0"/>
              </a:rPr>
              <a:t>growth. The </a:t>
            </a:r>
            <a:r>
              <a:rPr lang="en-US" sz="2000" dirty="0">
                <a:latin typeface="Times New Roman" panose="02020603050405020304" pitchFamily="18" charset="0"/>
                <a:cs typeface="Times New Roman" panose="02020603050405020304" pitchFamily="18" charset="0"/>
              </a:rPr>
              <a:t>number of natural and human-made emergencies every year has increased drastically in the past decade.  Although floods, earthquakes, droughts, and </a:t>
            </a:r>
            <a:r>
              <a:rPr lang="en-US" sz="2000" dirty="0" smtClean="0">
                <a:latin typeface="Times New Roman" panose="02020603050405020304" pitchFamily="18" charset="0"/>
                <a:cs typeface="Times New Roman" panose="02020603050405020304" pitchFamily="18" charset="0"/>
              </a:rPr>
              <a:t>such other </a:t>
            </a:r>
            <a:r>
              <a:rPr lang="en-US" sz="2000" dirty="0">
                <a:latin typeface="Times New Roman" panose="02020603050405020304" pitchFamily="18" charset="0"/>
                <a:cs typeface="Times New Roman" panose="02020603050405020304" pitchFamily="18" charset="0"/>
              </a:rPr>
              <a:t>natural hazards cannot be prevented, their impact on communities can be limited through disaster risk reduction (DRR) </a:t>
            </a:r>
            <a:r>
              <a:rPr lang="en-US" sz="2000" dirty="0" smtClean="0">
                <a:latin typeface="Times New Roman" panose="02020603050405020304" pitchFamily="18" charset="0"/>
                <a:cs typeface="Times New Roman" panose="02020603050405020304" pitchFamily="18" charset="0"/>
              </a:rPr>
              <a:t>practices mankind can adjust with adopting measures to cope up with it and or find alternatives to live on smoothly. </a:t>
            </a: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GB" sz="2000" dirty="0">
                <a:latin typeface="Times New Roman" panose="02020603050405020304" pitchFamily="18" charset="0"/>
                <a:ea typeface="Corbel" charset="0"/>
                <a:cs typeface="Times New Roman" panose="02020603050405020304" pitchFamily="18" charset="0"/>
              </a:rPr>
              <a:t>The purpose of this course is to encourage</a:t>
            </a:r>
            <a:r>
              <a:rPr lang="en-US" sz="2000" dirty="0">
                <a:latin typeface="Times New Roman" panose="02020603050405020304" pitchFamily="18" charset="0"/>
                <a:cs typeface="Times New Roman" panose="02020603050405020304" pitchFamily="18" charset="0"/>
              </a:rPr>
              <a:t> and practice</a:t>
            </a:r>
            <a:r>
              <a:rPr lang="en-GB" sz="2000" dirty="0">
                <a:latin typeface="Times New Roman" panose="02020603050405020304" pitchFamily="18" charset="0"/>
                <a:ea typeface="Corbel" charset="0"/>
                <a:cs typeface="Times New Roman" panose="02020603050405020304" pitchFamily="18" charset="0"/>
              </a:rPr>
              <a:t> </a:t>
            </a:r>
            <a:r>
              <a:rPr lang="en-GB" sz="2000" b="1" dirty="0">
                <a:latin typeface="Times New Roman" panose="02020603050405020304" pitchFamily="18" charset="0"/>
                <a:ea typeface="Corbel" charset="0"/>
                <a:cs typeface="Times New Roman" panose="02020603050405020304" pitchFamily="18" charset="0"/>
              </a:rPr>
              <a:t>Disaster Risk Reduction (DRR) </a:t>
            </a:r>
            <a:r>
              <a:rPr lang="en-GB" sz="2000" dirty="0">
                <a:latin typeface="Times New Roman" panose="02020603050405020304" pitchFamily="18" charset="0"/>
                <a:ea typeface="Corbel" charset="0"/>
                <a:cs typeface="Times New Roman" panose="02020603050405020304" pitchFamily="18" charset="0"/>
              </a:rPr>
              <a:t>and</a:t>
            </a:r>
            <a:r>
              <a:rPr lang="en-GB" sz="2000" b="1" dirty="0">
                <a:latin typeface="Times New Roman" panose="02020603050405020304" pitchFamily="18" charset="0"/>
                <a:ea typeface="Corbel" charset="0"/>
                <a:cs typeface="Times New Roman" panose="02020603050405020304" pitchFamily="18" charset="0"/>
              </a:rPr>
              <a:t> Climate Change Adaptation (CCA)</a:t>
            </a:r>
            <a:r>
              <a:rPr lang="en-GB" sz="2000" dirty="0">
                <a:latin typeface="Times New Roman" panose="02020603050405020304" pitchFamily="18" charset="0"/>
                <a:ea typeface="Corbel" charset="0"/>
                <a:cs typeface="Times New Roman" panose="02020603050405020304" pitchFamily="18" charset="0"/>
              </a:rPr>
              <a:t> approaches that encompass prevention, risk mitigation, preparedness, risk sharing and response to disaster events to protect lives and improve livelihoods.</a:t>
            </a:r>
          </a:p>
          <a:p>
            <a:pPr marL="0" indent="0" algn="just">
              <a:buNone/>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74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A235EC-E6F2-4926-B03F-9CF2E5070D6A}"/>
              </a:ext>
            </a:extLst>
          </p:cNvPr>
          <p:cNvSpPr>
            <a:spLocks noGrp="1"/>
          </p:cNvSpPr>
          <p:nvPr>
            <p:ph type="title"/>
          </p:nvPr>
        </p:nvSpPr>
        <p:spPr/>
        <p:txBody>
          <a:bodyPr>
            <a:noAutofit/>
          </a:bodyPr>
          <a:lstStyle/>
          <a:p>
            <a:r>
              <a:rPr lang="en-US" sz="2400" b="1" dirty="0">
                <a:effectLst/>
              </a:rPr>
              <a:t>Disaster Risk Reduction and Climate Change Adaptation informational video</a:t>
            </a:r>
            <a:br>
              <a:rPr lang="en-US" sz="2400" b="1" dirty="0">
                <a:effectLst/>
              </a:rPr>
            </a:br>
            <a:endParaRPr lang="en-IN" sz="2400" b="1" dirty="0"/>
          </a:p>
        </p:txBody>
      </p:sp>
      <p:pic>
        <p:nvPicPr>
          <p:cNvPr id="4" name="Online Media 3" title="Disaster Risk Reduction and Climate Change Adaptation infomercial video 9">
            <a:hlinkClick r:id="" action="ppaction://media"/>
            <a:extLst>
              <a:ext uri="{FF2B5EF4-FFF2-40B4-BE49-F238E27FC236}">
                <a16:creationId xmlns="" xmlns:a16="http://schemas.microsoft.com/office/drawing/2014/main" id="{0841E807-560C-47FA-9F56-5E6FE4928765}"/>
              </a:ext>
            </a:extLst>
          </p:cNvPr>
          <p:cNvPicPr>
            <a:picLocks noGrp="1" noRot="1" noChangeAspect="1"/>
          </p:cNvPicPr>
          <p:nvPr>
            <p:ph idx="1"/>
            <a:videoFile r:link="rId1"/>
          </p:nvPr>
        </p:nvPicPr>
        <p:blipFill>
          <a:blip r:embed="rId3"/>
          <a:stretch>
            <a:fillRect/>
          </a:stretch>
        </p:blipFill>
        <p:spPr>
          <a:xfrm>
            <a:off x="2290763" y="2927350"/>
            <a:ext cx="4572000" cy="2571750"/>
          </a:xfrm>
          <a:prstGeom prst="rect">
            <a:avLst/>
          </a:prstGeom>
        </p:spPr>
      </p:pic>
    </p:spTree>
    <p:extLst>
      <p:ext uri="{BB962C8B-B14F-4D97-AF65-F5344CB8AC3E}">
        <p14:creationId xmlns:p14="http://schemas.microsoft.com/office/powerpoint/2010/main" val="34939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7726AB-B7AA-44B4-BF6D-EC7120153632}"/>
              </a:ext>
            </a:extLst>
          </p:cNvPr>
          <p:cNvSpPr>
            <a:spLocks noGrp="1"/>
          </p:cNvSpPr>
          <p:nvPr>
            <p:ph type="title"/>
          </p:nvPr>
        </p:nvSpPr>
        <p:spPr>
          <a:xfrm>
            <a:off x="1172633" y="685800"/>
            <a:ext cx="6798734" cy="1303867"/>
          </a:xfrm>
        </p:spPr>
        <p:txBody>
          <a:bodyPr>
            <a:normAutofit fontScale="90000"/>
          </a:bodyPr>
          <a:lstStyle/>
          <a:p>
            <a:r>
              <a:rPr lang="en-US" dirty="0"/>
              <a:t/>
            </a:r>
            <a:br>
              <a:rPr lang="en-US" dirty="0"/>
            </a:br>
            <a:r>
              <a:rPr lang="en-US" dirty="0"/>
              <a:t>Climate Change Adaptation: it's time for decisions now | GIZ</a:t>
            </a:r>
            <a:br>
              <a:rPr lang="en-US" dirty="0"/>
            </a:br>
            <a:endParaRPr lang="en-IN" dirty="0"/>
          </a:p>
        </p:txBody>
      </p:sp>
      <p:pic>
        <p:nvPicPr>
          <p:cNvPr id="4" name="Online Media 3" title="Climate Change Adaptation: it's time for decisions now | GIZ">
            <a:hlinkClick r:id="" action="ppaction://media"/>
            <a:extLst>
              <a:ext uri="{FF2B5EF4-FFF2-40B4-BE49-F238E27FC236}">
                <a16:creationId xmlns="" xmlns:a16="http://schemas.microsoft.com/office/drawing/2014/main" id="{8D0AEB8D-9FED-418B-815A-11B8F1F117C1}"/>
              </a:ext>
            </a:extLst>
          </p:cNvPr>
          <p:cNvPicPr>
            <a:picLocks noGrp="1" noRot="1" noChangeAspect="1"/>
          </p:cNvPicPr>
          <p:nvPr>
            <p:ph idx="1"/>
            <a:videoFile r:link="rId1"/>
          </p:nvPr>
        </p:nvPicPr>
        <p:blipFill>
          <a:blip r:embed="rId3"/>
          <a:stretch>
            <a:fillRect/>
          </a:stretch>
        </p:blipFill>
        <p:spPr>
          <a:xfrm>
            <a:off x="1514475" y="2490788"/>
            <a:ext cx="6124575" cy="3444875"/>
          </a:xfrm>
          <a:prstGeom prst="rect">
            <a:avLst/>
          </a:prstGeom>
        </p:spPr>
      </p:pic>
    </p:spTree>
    <p:extLst>
      <p:ext uri="{BB962C8B-B14F-4D97-AF65-F5344CB8AC3E}">
        <p14:creationId xmlns:p14="http://schemas.microsoft.com/office/powerpoint/2010/main" val="19049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6000" dirty="0">
              <a:latin typeface="Times New Roman" pitchFamily="18" charset="0"/>
              <a:cs typeface="Times New Roman" pitchFamily="18" charset="0"/>
            </a:endParaRPr>
          </a:p>
          <a:p>
            <a:pPr>
              <a:buNone/>
            </a:pPr>
            <a:endParaRPr lang="en-US" sz="6000" dirty="0">
              <a:latin typeface="Times New Roman" pitchFamily="18" charset="0"/>
              <a:cs typeface="Times New Roman" pitchFamily="18" charset="0"/>
            </a:endParaRPr>
          </a:p>
          <a:p>
            <a:pPr>
              <a:buNone/>
            </a:pPr>
            <a:r>
              <a:rPr lang="en-US" sz="6000" dirty="0">
                <a:latin typeface="Times New Roman" pitchFamily="18" charset="0"/>
                <a:cs typeface="Times New Roman" pitchFamily="18" charset="0"/>
              </a:rPr>
              <a:t>		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9F8BDA4-AF28-42C0-B264-0BE1D0E7B739}"/>
              </a:ext>
            </a:extLst>
          </p:cNvPr>
          <p:cNvSpPr>
            <a:spLocks noGrp="1"/>
          </p:cNvSpPr>
          <p:nvPr>
            <p:ph idx="1"/>
          </p:nvPr>
        </p:nvSpPr>
        <p:spPr>
          <a:xfrm>
            <a:off x="838200" y="1219200"/>
            <a:ext cx="8305800" cy="3581400"/>
          </a:xfrm>
        </p:spPr>
        <p:txBody>
          <a:bodyPr>
            <a:normAutofit/>
          </a:bodyPr>
          <a:lstStyle/>
          <a:p>
            <a:pPr marL="0" indent="0" algn="just">
              <a:buNone/>
            </a:pPr>
            <a:r>
              <a:rPr lang="en-IN" sz="2800" dirty="0">
                <a:solidFill>
                  <a:schemeClr val="tx1"/>
                </a:solidFill>
              </a:rPr>
              <a:t> </a:t>
            </a:r>
            <a:endParaRPr lang="en-US" sz="2800" b="1" u="sng" dirty="0">
              <a:solidFill>
                <a:schemeClr val="tx1"/>
              </a:solidFill>
            </a:endParaRPr>
          </a:p>
          <a:p>
            <a:pPr marL="0" indent="0" algn="just">
              <a:buNone/>
            </a:pPr>
            <a:r>
              <a:rPr lang="en-IN" sz="2800" i="1" dirty="0">
                <a:solidFill>
                  <a:schemeClr val="tx1"/>
                </a:solidFill>
              </a:rPr>
              <a:t>This course is a UN recommended course and the syllabus is </a:t>
            </a:r>
            <a:r>
              <a:rPr lang="en-IN" sz="2800" i="1" dirty="0" smtClean="0">
                <a:solidFill>
                  <a:schemeClr val="tx1"/>
                </a:solidFill>
              </a:rPr>
              <a:t>at par </a:t>
            </a:r>
            <a:r>
              <a:rPr lang="en-IN" sz="2800" i="1" dirty="0">
                <a:solidFill>
                  <a:schemeClr val="tx1"/>
                </a:solidFill>
              </a:rPr>
              <a:t>the UN syllabus</a:t>
            </a:r>
            <a:r>
              <a:rPr lang="en-IN" sz="2800" i="1" dirty="0" smtClean="0">
                <a:solidFill>
                  <a:schemeClr val="tx1"/>
                </a:solidFill>
              </a:rPr>
              <a:t>.</a:t>
            </a:r>
          </a:p>
          <a:p>
            <a:pPr marL="0" indent="0" algn="just">
              <a:buNone/>
            </a:pPr>
            <a:r>
              <a:rPr lang="en-IN" sz="2800" i="1" dirty="0" smtClean="0">
                <a:solidFill>
                  <a:schemeClr val="tx1"/>
                </a:solidFill>
              </a:rPr>
              <a:t> </a:t>
            </a:r>
            <a:r>
              <a:rPr lang="en-IN" b="1" i="1" dirty="0">
                <a:solidFill>
                  <a:schemeClr val="tx1"/>
                </a:solidFill>
                <a:latin typeface="Broadway" panose="04040905080B02020502" pitchFamily="82" charset="0"/>
              </a:rPr>
              <a:t>We </a:t>
            </a:r>
            <a:r>
              <a:rPr lang="en-IN" b="1" i="1" dirty="0" smtClean="0">
                <a:solidFill>
                  <a:schemeClr val="tx1"/>
                </a:solidFill>
                <a:latin typeface="Broadway" panose="04040905080B02020502" pitchFamily="82" charset="0"/>
              </a:rPr>
              <a:t>have initiated to </a:t>
            </a:r>
            <a:r>
              <a:rPr lang="en-IN" b="1" i="1" dirty="0">
                <a:solidFill>
                  <a:schemeClr val="tx1"/>
                </a:solidFill>
                <a:latin typeface="Broadway" panose="04040905080B02020502" pitchFamily="82" charset="0"/>
              </a:rPr>
              <a:t>get UN certification for the candidates who clear the course successfully.</a:t>
            </a:r>
          </a:p>
          <a:p>
            <a:pPr algn="just"/>
            <a:endParaRPr lang="en-IN" dirty="0">
              <a:solidFill>
                <a:schemeClr val="tx1"/>
              </a:solidFill>
              <a:latin typeface="Broadway" panose="04040905080B02020502" pitchFamily="82" charset="0"/>
            </a:endParaRPr>
          </a:p>
        </p:txBody>
      </p:sp>
    </p:spTree>
    <p:extLst>
      <p:ext uri="{BB962C8B-B14F-4D97-AF65-F5344CB8AC3E}">
        <p14:creationId xmlns:p14="http://schemas.microsoft.com/office/powerpoint/2010/main" val="274882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0"/>
              </a:spcAft>
              <a:buNone/>
            </a:pPr>
            <a:r>
              <a:rPr lang="en-US" sz="2400" dirty="0">
                <a:latin typeface="Times New Roman" pitchFamily="18" charset="0"/>
                <a:ea typeface="Calibri"/>
                <a:cs typeface="Times New Roman" pitchFamily="18" charset="0"/>
              </a:rPr>
              <a:t> </a:t>
            </a:r>
          </a:p>
          <a:p>
            <a:pPr marL="0" marR="0" algn="just">
              <a:lnSpc>
                <a:spcPct val="150000"/>
              </a:lnSpc>
              <a:spcBef>
                <a:spcPts val="0"/>
              </a:spcBef>
              <a:spcAft>
                <a:spcPts val="0"/>
              </a:spcAft>
            </a:pPr>
            <a:r>
              <a:rPr lang="en-US" sz="2400" dirty="0">
                <a:solidFill>
                  <a:srgbClr val="000000"/>
                </a:solidFill>
                <a:latin typeface="Times New Roman" pitchFamily="18" charset="0"/>
                <a:ea typeface="Calibri"/>
                <a:cs typeface="Times New Roman" pitchFamily="18" charset="0"/>
              </a:rPr>
              <a:t>Semester  : </a:t>
            </a:r>
            <a:r>
              <a:rPr lang="en-US" sz="2400" b="1" dirty="0">
                <a:solidFill>
                  <a:srgbClr val="000000"/>
                </a:solidFill>
                <a:latin typeface="Times New Roman" pitchFamily="18" charset="0"/>
                <a:ea typeface="Calibri"/>
                <a:cs typeface="Times New Roman" pitchFamily="18" charset="0"/>
              </a:rPr>
              <a:t> </a:t>
            </a:r>
            <a:r>
              <a:rPr lang="en-US" sz="2400" b="1" dirty="0">
                <a:latin typeface="Times New Roman" pitchFamily="18" charset="0"/>
                <a:ea typeface="Calibri"/>
                <a:cs typeface="Times New Roman" pitchFamily="18" charset="0"/>
              </a:rPr>
              <a:t>5</a:t>
            </a:r>
          </a:p>
          <a:p>
            <a:pPr marL="0" marR="0" algn="just">
              <a:lnSpc>
                <a:spcPct val="150000"/>
              </a:lnSpc>
              <a:spcBef>
                <a:spcPts val="0"/>
              </a:spcBef>
              <a:spcAft>
                <a:spcPts val="0"/>
              </a:spcAft>
            </a:pPr>
            <a:r>
              <a:rPr lang="en-US" sz="2400" dirty="0">
                <a:solidFill>
                  <a:srgbClr val="000000"/>
                </a:solidFill>
                <a:latin typeface="Times New Roman" pitchFamily="18" charset="0"/>
                <a:ea typeface="Calibri"/>
                <a:cs typeface="Times New Roman" pitchFamily="18" charset="0"/>
              </a:rPr>
              <a:t>No. of credits : </a:t>
            </a:r>
            <a:r>
              <a:rPr lang="en-US" sz="2400" b="1" dirty="0">
                <a:latin typeface="Times New Roman" pitchFamily="18" charset="0"/>
                <a:ea typeface="Calibri"/>
                <a:cs typeface="Times New Roman" pitchFamily="18" charset="0"/>
              </a:rPr>
              <a:t>3</a:t>
            </a:r>
          </a:p>
          <a:p>
            <a:pPr marL="0" marR="0" algn="just">
              <a:lnSpc>
                <a:spcPct val="150000"/>
              </a:lnSpc>
              <a:spcBef>
                <a:spcPts val="0"/>
              </a:spcBef>
              <a:spcAft>
                <a:spcPts val="0"/>
              </a:spcAft>
            </a:pPr>
            <a:r>
              <a:rPr lang="en-US" sz="2400" dirty="0">
                <a:solidFill>
                  <a:srgbClr val="000000"/>
                </a:solidFill>
                <a:latin typeface="Times New Roman" pitchFamily="18" charset="0"/>
                <a:ea typeface="Calibri"/>
                <a:cs typeface="Times New Roman" pitchFamily="18" charset="0"/>
              </a:rPr>
              <a:t>No. of contact hours : </a:t>
            </a:r>
            <a:r>
              <a:rPr lang="en-US" sz="2400" b="1" dirty="0">
                <a:latin typeface="Times New Roman" pitchFamily="18" charset="0"/>
                <a:ea typeface="Calibri"/>
                <a:cs typeface="Times New Roman" pitchFamily="18" charset="0"/>
              </a:rPr>
              <a:t>72</a:t>
            </a:r>
          </a:p>
          <a:p>
            <a:pPr marL="0" marR="0" algn="just">
              <a:lnSpc>
                <a:spcPct val="150000"/>
              </a:lnSpc>
              <a:spcBef>
                <a:spcPts val="0"/>
              </a:spcBef>
              <a:spcAft>
                <a:spcPts val="0"/>
              </a:spcAft>
            </a:pPr>
            <a:r>
              <a:rPr lang="en-US" b="1" i="1" dirty="0">
                <a:latin typeface="Times New Roman" pitchFamily="18" charset="0"/>
                <a:ea typeface="Calibri"/>
                <a:cs typeface="Times New Roman" pitchFamily="18" charset="0"/>
              </a:rPr>
              <a:t>Syllabus is available on the college website</a:t>
            </a:r>
          </a:p>
        </p:txBody>
      </p:sp>
    </p:spTree>
    <p:extLst>
      <p:ext uri="{BB962C8B-B14F-4D97-AF65-F5344CB8AC3E}">
        <p14:creationId xmlns:p14="http://schemas.microsoft.com/office/powerpoint/2010/main" val="83032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4AE717-FB52-41B7-9863-98A66FF48A92}"/>
              </a:ext>
            </a:extLst>
          </p:cNvPr>
          <p:cNvSpPr>
            <a:spLocks noGrp="1"/>
          </p:cNvSpPr>
          <p:nvPr>
            <p:ph type="title"/>
          </p:nvPr>
        </p:nvSpPr>
        <p:spPr>
          <a:xfrm>
            <a:off x="533400" y="0"/>
            <a:ext cx="4876800" cy="980049"/>
          </a:xfrm>
        </p:spPr>
        <p:txBody>
          <a:bodyPr/>
          <a:lstStyle/>
          <a:p>
            <a:r>
              <a:rPr lang="en-US" dirty="0"/>
              <a:t>Course Description</a:t>
            </a:r>
            <a:endParaRPr lang="en-IN" dirty="0"/>
          </a:p>
        </p:txBody>
      </p:sp>
      <p:sp>
        <p:nvSpPr>
          <p:cNvPr id="3" name="Content Placeholder 2">
            <a:extLst>
              <a:ext uri="{FF2B5EF4-FFF2-40B4-BE49-F238E27FC236}">
                <a16:creationId xmlns="" xmlns:a16="http://schemas.microsoft.com/office/drawing/2014/main" id="{13315E4C-7657-46D4-9F64-4764320F6ADC}"/>
              </a:ext>
            </a:extLst>
          </p:cNvPr>
          <p:cNvSpPr>
            <a:spLocks noGrp="1"/>
          </p:cNvSpPr>
          <p:nvPr>
            <p:ph idx="1"/>
          </p:nvPr>
        </p:nvSpPr>
        <p:spPr>
          <a:xfrm>
            <a:off x="685800" y="756724"/>
            <a:ext cx="8382000" cy="5344551"/>
          </a:xfrm>
        </p:spPr>
        <p:txBody>
          <a:bodyPr>
            <a:noAutofit/>
          </a:bodyPr>
          <a:lstStyle/>
          <a:p>
            <a:pPr marL="0" indent="0" algn="just">
              <a:buNone/>
            </a:pPr>
            <a:endParaRPr lang="en-US" dirty="0"/>
          </a:p>
          <a:p>
            <a:pPr marL="0" indent="0" algn="just">
              <a:buNone/>
            </a:pPr>
            <a:endParaRPr lang="en-US" dirty="0"/>
          </a:p>
          <a:p>
            <a:pPr marL="0" indent="0" algn="just">
              <a:buNone/>
            </a:pPr>
            <a:r>
              <a:rPr lang="en-US" dirty="0"/>
              <a:t>Climate change is known to increase disaster intensities and frequency by aggravating hazards and the factors determining vulnerability of environment, inhabiting communities and their resources.</a:t>
            </a:r>
          </a:p>
          <a:p>
            <a:pPr marL="0" indent="0" algn="just">
              <a:buNone/>
            </a:pPr>
            <a:endParaRPr lang="en-US" dirty="0"/>
          </a:p>
          <a:p>
            <a:pPr marL="0" indent="0" algn="just">
              <a:buNone/>
            </a:pPr>
            <a:r>
              <a:rPr lang="en-US" dirty="0"/>
              <a:t>There has been a paradigm shift in approach to disaster management from response and relief centric to risk management centric, and thus, calling integration of climate change adaptation and sustainability concerns along DRR into developmental process. </a:t>
            </a:r>
          </a:p>
          <a:p>
            <a:pPr marL="0" indent="0" algn="just">
              <a:buNone/>
            </a:pPr>
            <a:endParaRPr lang="en-US" dirty="0"/>
          </a:p>
          <a:p>
            <a:pPr marL="0" indent="0" algn="just">
              <a:buNone/>
            </a:pPr>
            <a:r>
              <a:rPr lang="en-US" dirty="0"/>
              <a:t>This course introduces the concepts, tools, methods for disaster risk management, specifically for climate and weather-related disasters; role of policies and frameworks at international, national and sub-national contexts, with focus on emerging issues and recent developments. </a:t>
            </a:r>
            <a:endParaRPr lang="en-IN" dirty="0"/>
          </a:p>
        </p:txBody>
      </p:sp>
      <p:pic>
        <p:nvPicPr>
          <p:cNvPr id="5" name="Picture 4">
            <a:extLst>
              <a:ext uri="{FF2B5EF4-FFF2-40B4-BE49-F238E27FC236}">
                <a16:creationId xmlns="" xmlns:a16="http://schemas.microsoft.com/office/drawing/2014/main" id="{A5B01D2B-5586-4998-B356-1D0CF2A9E476}"/>
              </a:ext>
            </a:extLst>
          </p:cNvPr>
          <p:cNvPicPr>
            <a:picLocks noChangeAspect="1"/>
          </p:cNvPicPr>
          <p:nvPr/>
        </p:nvPicPr>
        <p:blipFill>
          <a:blip r:embed="rId2"/>
          <a:stretch>
            <a:fillRect/>
          </a:stretch>
        </p:blipFill>
        <p:spPr>
          <a:xfrm>
            <a:off x="6007614" y="152400"/>
            <a:ext cx="2612364" cy="1462924"/>
          </a:xfrm>
          <a:prstGeom prst="rect">
            <a:avLst/>
          </a:prstGeom>
        </p:spPr>
      </p:pic>
    </p:spTree>
    <p:extLst>
      <p:ext uri="{BB962C8B-B14F-4D97-AF65-F5344CB8AC3E}">
        <p14:creationId xmlns:p14="http://schemas.microsoft.com/office/powerpoint/2010/main" val="217100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10; ">
            <a:extLst>
              <a:ext uri="{FF2B5EF4-FFF2-40B4-BE49-F238E27FC236}">
                <a16:creationId xmlns="" xmlns:a16="http://schemas.microsoft.com/office/drawing/2014/main" id="{2EDA4FE5-B778-461B-A12F-68C224F09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82" y="22274"/>
            <a:ext cx="8606118"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2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 xmlns:a16="http://schemas.microsoft.com/office/drawing/2014/main" id="{A0031529-0755-4245-9BEF-82A2D11075C2}"/>
              </a:ext>
            </a:extLst>
          </p:cNvPr>
          <p:cNvSpPr txBox="1">
            <a:spLocks noGrp="1"/>
          </p:cNvSpPr>
          <p:nvPr>
            <p:ph type="title"/>
          </p:nvPr>
        </p:nvSpPr>
        <p:spPr>
          <a:xfrm>
            <a:off x="533400" y="935826"/>
            <a:ext cx="7620000" cy="690574"/>
          </a:xfrm>
          <a:prstGeom prst="rect">
            <a:avLst/>
          </a:prstGeom>
        </p:spPr>
        <p:txBody>
          <a:bodyPr vert="horz" wrap="square" lIns="0" tIns="13335" rIns="0" bIns="0" rtlCol="0">
            <a:spAutoFit/>
          </a:bodyPr>
          <a:lstStyle/>
          <a:p>
            <a:pPr marL="12700">
              <a:lnSpc>
                <a:spcPct val="100000"/>
              </a:lnSpc>
              <a:spcBef>
                <a:spcPts val="105"/>
              </a:spcBef>
            </a:pPr>
            <a:r>
              <a:rPr sz="4400" spc="-20" dirty="0"/>
              <a:t>Disaster </a:t>
            </a:r>
            <a:r>
              <a:rPr sz="4400" spc="-5" dirty="0"/>
              <a:t>Risk </a:t>
            </a:r>
            <a:r>
              <a:rPr sz="4400" spc="-10" dirty="0"/>
              <a:t>Reduction</a:t>
            </a:r>
            <a:r>
              <a:rPr sz="4400" spc="-70" dirty="0"/>
              <a:t> </a:t>
            </a:r>
            <a:r>
              <a:rPr sz="4400" dirty="0"/>
              <a:t>(</a:t>
            </a:r>
            <a:r>
              <a:rPr sz="3600" dirty="0"/>
              <a:t>DRR</a:t>
            </a:r>
            <a:r>
              <a:rPr sz="4400" dirty="0"/>
              <a:t>)</a:t>
            </a:r>
          </a:p>
        </p:txBody>
      </p:sp>
      <p:sp>
        <p:nvSpPr>
          <p:cNvPr id="5" name="object 3">
            <a:extLst>
              <a:ext uri="{FF2B5EF4-FFF2-40B4-BE49-F238E27FC236}">
                <a16:creationId xmlns="" xmlns:a16="http://schemas.microsoft.com/office/drawing/2014/main" id="{59F79C8F-86E2-4864-84F2-F6159B5352FE}"/>
              </a:ext>
            </a:extLst>
          </p:cNvPr>
          <p:cNvSpPr txBox="1">
            <a:spLocks noGrp="1"/>
          </p:cNvSpPr>
          <p:nvPr>
            <p:ph idx="1"/>
          </p:nvPr>
        </p:nvSpPr>
        <p:spPr>
          <a:xfrm>
            <a:off x="866775" y="2489200"/>
            <a:ext cx="6343650" cy="3530600"/>
          </a:xfrm>
          <a:prstGeom prst="rect">
            <a:avLst/>
          </a:prstGeom>
        </p:spPr>
        <p:txBody>
          <a:bodyPr vert="horz" wrap="square" lIns="0" tIns="12700" rIns="0" bIns="0" rtlCol="0">
            <a:spAutoFit/>
          </a:bodyPr>
          <a:lstStyle/>
          <a:p>
            <a:pPr marL="12700" marR="5080">
              <a:lnSpc>
                <a:spcPct val="100000"/>
              </a:lnSpc>
              <a:spcBef>
                <a:spcPts val="100"/>
              </a:spcBef>
            </a:pPr>
            <a:r>
              <a:rPr sz="2400" b="1" spc="-10" dirty="0">
                <a:solidFill>
                  <a:srgbClr val="C00000"/>
                </a:solidFill>
                <a:latin typeface="Carlito"/>
                <a:cs typeface="Carlito"/>
              </a:rPr>
              <a:t>Disaster </a:t>
            </a:r>
            <a:r>
              <a:rPr sz="2400" b="1" dirty="0">
                <a:solidFill>
                  <a:srgbClr val="C00000"/>
                </a:solidFill>
                <a:latin typeface="Carlito"/>
                <a:cs typeface="Carlito"/>
              </a:rPr>
              <a:t>Risk </a:t>
            </a:r>
            <a:r>
              <a:rPr sz="2400" b="1" spc="-10" dirty="0">
                <a:solidFill>
                  <a:srgbClr val="C00000"/>
                </a:solidFill>
                <a:latin typeface="Carlito"/>
                <a:cs typeface="Carlito"/>
              </a:rPr>
              <a:t>Reduction </a:t>
            </a:r>
            <a:r>
              <a:rPr sz="2400" b="1" dirty="0">
                <a:solidFill>
                  <a:srgbClr val="C00000"/>
                </a:solidFill>
                <a:latin typeface="Carlito"/>
                <a:cs typeface="Carlito"/>
              </a:rPr>
              <a:t>(DRR) </a:t>
            </a:r>
            <a:r>
              <a:rPr sz="2400" dirty="0">
                <a:latin typeface="Carlito"/>
                <a:cs typeface="Carlito"/>
              </a:rPr>
              <a:t>is the </a:t>
            </a:r>
            <a:r>
              <a:rPr sz="2400" spc="-10" dirty="0">
                <a:latin typeface="Carlito"/>
                <a:cs typeface="Carlito"/>
              </a:rPr>
              <a:t>concept </a:t>
            </a:r>
            <a:r>
              <a:rPr sz="2400" dirty="0">
                <a:latin typeface="Carlito"/>
                <a:cs typeface="Carlito"/>
              </a:rPr>
              <a:t>and </a:t>
            </a:r>
            <a:r>
              <a:rPr sz="2400" spc="-10" dirty="0">
                <a:latin typeface="Carlito"/>
                <a:cs typeface="Carlito"/>
              </a:rPr>
              <a:t>practice </a:t>
            </a:r>
            <a:r>
              <a:rPr sz="2400" spc="-5" dirty="0">
                <a:latin typeface="Carlito"/>
                <a:cs typeface="Carlito"/>
              </a:rPr>
              <a:t>of  reducing </a:t>
            </a:r>
            <a:r>
              <a:rPr sz="2400" spc="-10" dirty="0">
                <a:latin typeface="Carlito"/>
                <a:cs typeface="Carlito"/>
              </a:rPr>
              <a:t>disaster </a:t>
            </a:r>
            <a:r>
              <a:rPr sz="2400" spc="-5" dirty="0">
                <a:latin typeface="Carlito"/>
                <a:cs typeface="Carlito"/>
              </a:rPr>
              <a:t>risks</a:t>
            </a:r>
            <a:r>
              <a:rPr sz="2400" spc="-20" dirty="0">
                <a:latin typeface="Carlito"/>
                <a:cs typeface="Carlito"/>
              </a:rPr>
              <a:t> </a:t>
            </a:r>
            <a:r>
              <a:rPr sz="2400" spc="-10" dirty="0">
                <a:latin typeface="Carlito"/>
                <a:cs typeface="Carlito"/>
              </a:rPr>
              <a:t>through:</a:t>
            </a:r>
            <a:endParaRPr sz="2400" dirty="0">
              <a:latin typeface="Carlito"/>
              <a:cs typeface="Carlito"/>
            </a:endParaRPr>
          </a:p>
          <a:p>
            <a:pPr marL="454659" indent="-441959">
              <a:lnSpc>
                <a:spcPct val="100000"/>
              </a:lnSpc>
              <a:spcBef>
                <a:spcPts val="575"/>
              </a:spcBef>
              <a:buFont typeface="Arial"/>
              <a:buChar char="•"/>
              <a:tabLst>
                <a:tab pos="454025" algn="l"/>
                <a:tab pos="454659" algn="l"/>
              </a:tabLst>
            </a:pPr>
            <a:r>
              <a:rPr sz="2400" b="1" spc="-5" dirty="0">
                <a:latin typeface="Carlito"/>
                <a:cs typeface="Carlito"/>
              </a:rPr>
              <a:t>analysing </a:t>
            </a:r>
            <a:r>
              <a:rPr sz="2400" dirty="0">
                <a:latin typeface="Carlito"/>
                <a:cs typeface="Carlito"/>
              </a:rPr>
              <a:t>and </a:t>
            </a:r>
            <a:r>
              <a:rPr sz="2400" spc="-5" dirty="0">
                <a:latin typeface="Carlito"/>
                <a:cs typeface="Carlito"/>
              </a:rPr>
              <a:t>management of </a:t>
            </a:r>
            <a:r>
              <a:rPr sz="2400" dirty="0">
                <a:latin typeface="Carlito"/>
                <a:cs typeface="Carlito"/>
              </a:rPr>
              <a:t>their </a:t>
            </a:r>
            <a:r>
              <a:rPr sz="2400" spc="-5" dirty="0">
                <a:latin typeface="Carlito"/>
                <a:cs typeface="Carlito"/>
              </a:rPr>
              <a:t>causal</a:t>
            </a:r>
            <a:r>
              <a:rPr sz="2400" spc="-50" dirty="0">
                <a:latin typeface="Carlito"/>
                <a:cs typeface="Carlito"/>
              </a:rPr>
              <a:t> </a:t>
            </a:r>
            <a:r>
              <a:rPr sz="2400" spc="-20" dirty="0">
                <a:latin typeface="Carlito"/>
                <a:cs typeface="Carlito"/>
              </a:rPr>
              <a:t>factors</a:t>
            </a:r>
            <a:endParaRPr sz="2400" dirty="0">
              <a:latin typeface="Carlito"/>
              <a:cs typeface="Carlito"/>
            </a:endParaRPr>
          </a:p>
          <a:p>
            <a:pPr marL="454659" indent="-441959">
              <a:lnSpc>
                <a:spcPct val="100000"/>
              </a:lnSpc>
              <a:spcBef>
                <a:spcPts val="580"/>
              </a:spcBef>
              <a:buFont typeface="Arial"/>
              <a:buChar char="•"/>
              <a:tabLst>
                <a:tab pos="454025" algn="l"/>
                <a:tab pos="454659" algn="l"/>
              </a:tabLst>
            </a:pPr>
            <a:r>
              <a:rPr sz="2400" b="1" spc="-10" dirty="0">
                <a:latin typeface="Carlito"/>
                <a:cs typeface="Carlito"/>
              </a:rPr>
              <a:t>reducing </a:t>
            </a:r>
            <a:r>
              <a:rPr sz="2400" spc="-15" dirty="0">
                <a:latin typeface="Carlito"/>
                <a:cs typeface="Carlito"/>
              </a:rPr>
              <a:t>exposure to</a:t>
            </a:r>
            <a:r>
              <a:rPr sz="2400" dirty="0">
                <a:latin typeface="Carlito"/>
                <a:cs typeface="Carlito"/>
              </a:rPr>
              <a:t> </a:t>
            </a:r>
            <a:r>
              <a:rPr sz="2400" spc="-15" dirty="0">
                <a:latin typeface="Carlito"/>
                <a:cs typeface="Carlito"/>
              </a:rPr>
              <a:t>hazards</a:t>
            </a:r>
            <a:endParaRPr sz="2400" dirty="0">
              <a:latin typeface="Carlito"/>
              <a:cs typeface="Carlito"/>
            </a:endParaRPr>
          </a:p>
          <a:p>
            <a:pPr marL="454659" indent="-441959">
              <a:lnSpc>
                <a:spcPct val="100000"/>
              </a:lnSpc>
              <a:spcBef>
                <a:spcPts val="575"/>
              </a:spcBef>
              <a:buFont typeface="Arial"/>
              <a:buChar char="•"/>
              <a:tabLst>
                <a:tab pos="454025" algn="l"/>
                <a:tab pos="454659" algn="l"/>
              </a:tabLst>
            </a:pPr>
            <a:r>
              <a:rPr sz="2400" b="1" dirty="0">
                <a:latin typeface="Carlito"/>
                <a:cs typeface="Carlito"/>
              </a:rPr>
              <a:t>lessen </a:t>
            </a:r>
            <a:r>
              <a:rPr sz="2400" dirty="0">
                <a:latin typeface="Carlito"/>
                <a:cs typeface="Carlito"/>
              </a:rPr>
              <a:t>the </a:t>
            </a:r>
            <a:r>
              <a:rPr sz="2400" spc="-5" dirty="0">
                <a:latin typeface="Carlito"/>
                <a:cs typeface="Carlito"/>
              </a:rPr>
              <a:t>vulnerability of people </a:t>
            </a:r>
            <a:r>
              <a:rPr sz="2400" dirty="0">
                <a:latin typeface="Carlito"/>
                <a:cs typeface="Carlito"/>
              </a:rPr>
              <a:t>and</a:t>
            </a:r>
            <a:r>
              <a:rPr sz="2400" spc="-5" dirty="0">
                <a:latin typeface="Carlito"/>
                <a:cs typeface="Carlito"/>
              </a:rPr>
              <a:t> assets</a:t>
            </a:r>
            <a:endParaRPr sz="2400" dirty="0">
              <a:latin typeface="Carlito"/>
              <a:cs typeface="Carlito"/>
            </a:endParaRPr>
          </a:p>
          <a:p>
            <a:pPr marL="454659" indent="-441959">
              <a:lnSpc>
                <a:spcPct val="100000"/>
              </a:lnSpc>
              <a:spcBef>
                <a:spcPts val="575"/>
              </a:spcBef>
              <a:buFont typeface="Arial"/>
              <a:buChar char="•"/>
              <a:tabLst>
                <a:tab pos="454025" algn="l"/>
                <a:tab pos="454659" algn="l"/>
              </a:tabLst>
            </a:pPr>
            <a:r>
              <a:rPr sz="2400" b="1" spc="-10" dirty="0">
                <a:latin typeface="Carlito"/>
                <a:cs typeface="Carlito"/>
              </a:rPr>
              <a:t>improving </a:t>
            </a:r>
            <a:r>
              <a:rPr sz="2400" spc="-5" dirty="0">
                <a:latin typeface="Carlito"/>
                <a:cs typeface="Carlito"/>
              </a:rPr>
              <a:t>management of </a:t>
            </a:r>
            <a:r>
              <a:rPr sz="2400" dirty="0">
                <a:latin typeface="Carlito"/>
                <a:cs typeface="Carlito"/>
              </a:rPr>
              <a:t>the land and</a:t>
            </a:r>
            <a:r>
              <a:rPr sz="2400" spc="-70" dirty="0">
                <a:latin typeface="Carlito"/>
                <a:cs typeface="Carlito"/>
              </a:rPr>
              <a:t> </a:t>
            </a:r>
            <a:r>
              <a:rPr sz="2400" spc="-10" dirty="0">
                <a:latin typeface="Carlito"/>
                <a:cs typeface="Carlito"/>
              </a:rPr>
              <a:t>environment</a:t>
            </a:r>
            <a:endParaRPr sz="2400" dirty="0">
              <a:latin typeface="Carlito"/>
              <a:cs typeface="Carlito"/>
            </a:endParaRPr>
          </a:p>
          <a:p>
            <a:pPr marL="454659" indent="-441959">
              <a:lnSpc>
                <a:spcPct val="100000"/>
              </a:lnSpc>
              <a:spcBef>
                <a:spcPts val="580"/>
              </a:spcBef>
              <a:buFont typeface="Arial"/>
              <a:buChar char="•"/>
              <a:tabLst>
                <a:tab pos="454025" algn="l"/>
                <a:tab pos="454659" algn="l"/>
              </a:tabLst>
            </a:pPr>
            <a:r>
              <a:rPr sz="2400" b="1" spc="-10" dirty="0">
                <a:latin typeface="Carlito"/>
                <a:cs typeface="Carlito"/>
              </a:rPr>
              <a:t>preparing </a:t>
            </a:r>
            <a:r>
              <a:rPr sz="2400" spc="-20" dirty="0">
                <a:latin typeface="Carlito"/>
                <a:cs typeface="Carlito"/>
              </a:rPr>
              <a:t>for </a:t>
            </a:r>
            <a:r>
              <a:rPr sz="2400" spc="-10" dirty="0">
                <a:latin typeface="Carlito"/>
                <a:cs typeface="Carlito"/>
              </a:rPr>
              <a:t>adverse</a:t>
            </a:r>
            <a:r>
              <a:rPr sz="2400" spc="20" dirty="0">
                <a:latin typeface="Carlito"/>
                <a:cs typeface="Carlito"/>
              </a:rPr>
              <a:t> </a:t>
            </a:r>
            <a:r>
              <a:rPr sz="2400" spc="-10" dirty="0">
                <a:latin typeface="Carlito"/>
                <a:cs typeface="Carlito"/>
              </a:rPr>
              <a:t>events</a:t>
            </a:r>
            <a:endParaRPr sz="2400" dirty="0">
              <a:latin typeface="Carlito"/>
              <a:cs typeface="Carlito"/>
            </a:endParaRPr>
          </a:p>
        </p:txBody>
      </p:sp>
      <p:pic>
        <p:nvPicPr>
          <p:cNvPr id="6" name="Picture 5">
            <a:extLst>
              <a:ext uri="{FF2B5EF4-FFF2-40B4-BE49-F238E27FC236}">
                <a16:creationId xmlns="" xmlns:a16="http://schemas.microsoft.com/office/drawing/2014/main" id="{9839EF84-7D33-4C23-9BE1-17513047C5E2}"/>
              </a:ext>
            </a:extLst>
          </p:cNvPr>
          <p:cNvPicPr>
            <a:picLocks noChangeAspect="1"/>
          </p:cNvPicPr>
          <p:nvPr/>
        </p:nvPicPr>
        <p:blipFill>
          <a:blip r:embed="rId2"/>
          <a:stretch>
            <a:fillRect/>
          </a:stretch>
        </p:blipFill>
        <p:spPr>
          <a:xfrm>
            <a:off x="7086599" y="0"/>
            <a:ext cx="2038643" cy="1141640"/>
          </a:xfrm>
          <a:prstGeom prst="rect">
            <a:avLst/>
          </a:prstGeom>
        </p:spPr>
      </p:pic>
    </p:spTree>
    <p:extLst>
      <p:ext uri="{BB962C8B-B14F-4D97-AF65-F5344CB8AC3E}">
        <p14:creationId xmlns:p14="http://schemas.microsoft.com/office/powerpoint/2010/main" val="77443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F0F82377-8DD9-499E-842F-1569A20B5D5C}"/>
              </a:ext>
            </a:extLst>
          </p:cNvPr>
          <p:cNvSpPr txBox="1">
            <a:spLocks noGrp="1"/>
          </p:cNvSpPr>
          <p:nvPr>
            <p:ph type="title"/>
          </p:nvPr>
        </p:nvSpPr>
        <p:spPr>
          <a:xfrm>
            <a:off x="622300" y="671155"/>
            <a:ext cx="7899400" cy="1121461"/>
          </a:xfrm>
          <a:prstGeom prst="rect">
            <a:avLst/>
          </a:prstGeom>
        </p:spPr>
        <p:txBody>
          <a:bodyPr vert="horz" wrap="square" lIns="0" tIns="13335" rIns="0" bIns="0" rtlCol="0">
            <a:spAutoFit/>
          </a:bodyPr>
          <a:lstStyle/>
          <a:p>
            <a:pPr marL="2540000" marR="5080" indent="-2527935">
              <a:lnSpc>
                <a:spcPct val="100000"/>
              </a:lnSpc>
              <a:spcBef>
                <a:spcPts val="105"/>
              </a:spcBef>
            </a:pPr>
            <a:r>
              <a:rPr sz="3600" spc="-15" dirty="0"/>
              <a:t>Climate Change</a:t>
            </a:r>
            <a:r>
              <a:rPr lang="en-IN" sz="3600" spc="-15" dirty="0"/>
              <a:t> </a:t>
            </a:r>
            <a:r>
              <a:rPr sz="3600" spc="-15" dirty="0"/>
              <a:t>Adaptation  </a:t>
            </a:r>
            <a:r>
              <a:rPr sz="3600" spc="-5" dirty="0"/>
              <a:t>(CCA)</a:t>
            </a:r>
            <a:endParaRPr sz="3600" dirty="0"/>
          </a:p>
        </p:txBody>
      </p:sp>
      <p:sp>
        <p:nvSpPr>
          <p:cNvPr id="6" name="object 3">
            <a:extLst>
              <a:ext uri="{FF2B5EF4-FFF2-40B4-BE49-F238E27FC236}">
                <a16:creationId xmlns="" xmlns:a16="http://schemas.microsoft.com/office/drawing/2014/main" id="{C59ADBA9-E419-46E7-AB3C-8F2442F65FEE}"/>
              </a:ext>
            </a:extLst>
          </p:cNvPr>
          <p:cNvSpPr txBox="1">
            <a:spLocks noGrp="1"/>
          </p:cNvSpPr>
          <p:nvPr>
            <p:ph idx="1"/>
          </p:nvPr>
        </p:nvSpPr>
        <p:spPr>
          <a:xfrm>
            <a:off x="622300" y="1447800"/>
            <a:ext cx="7899400" cy="2652649"/>
          </a:xfrm>
          <a:prstGeom prst="rect">
            <a:avLst/>
          </a:prstGeom>
        </p:spPr>
        <p:txBody>
          <a:bodyPr vert="horz" wrap="square" lIns="0" tIns="13335" rIns="0" bIns="0" rtlCol="0">
            <a:spAutoFit/>
          </a:bodyPr>
          <a:lstStyle/>
          <a:p>
            <a:pPr marL="375285" marR="258445" indent="-363220">
              <a:lnSpc>
                <a:spcPct val="100000"/>
              </a:lnSpc>
              <a:spcBef>
                <a:spcPts val="105"/>
              </a:spcBef>
              <a:buFont typeface="Arial"/>
              <a:buChar char="•"/>
              <a:tabLst>
                <a:tab pos="375285" algn="l"/>
                <a:tab pos="375920" algn="l"/>
              </a:tabLst>
            </a:pPr>
            <a:r>
              <a:rPr sz="1600" b="1" spc="-10" dirty="0">
                <a:latin typeface="Carlito"/>
                <a:cs typeface="Carlito"/>
              </a:rPr>
              <a:t>Adaptation </a:t>
            </a:r>
            <a:r>
              <a:rPr sz="1600" spc="-25" dirty="0">
                <a:latin typeface="Carlito"/>
                <a:cs typeface="Carlito"/>
              </a:rPr>
              <a:t>refers </a:t>
            </a:r>
            <a:r>
              <a:rPr sz="1600" spc="-15" dirty="0">
                <a:latin typeface="Carlito"/>
                <a:cs typeface="Carlito"/>
              </a:rPr>
              <a:t>to </a:t>
            </a:r>
            <a:r>
              <a:rPr sz="1600" dirty="0">
                <a:latin typeface="Carlito"/>
                <a:cs typeface="Carlito"/>
              </a:rPr>
              <a:t>changes in </a:t>
            </a:r>
            <a:r>
              <a:rPr sz="1600" spc="-10" dirty="0">
                <a:latin typeface="Carlito"/>
                <a:cs typeface="Carlito"/>
              </a:rPr>
              <a:t>processes, </a:t>
            </a:r>
            <a:r>
              <a:rPr sz="1600" spc="-5" dirty="0">
                <a:latin typeface="Carlito"/>
                <a:cs typeface="Carlito"/>
              </a:rPr>
              <a:t>practices, </a:t>
            </a:r>
            <a:r>
              <a:rPr sz="1600" dirty="0">
                <a:latin typeface="Carlito"/>
                <a:cs typeface="Carlito"/>
              </a:rPr>
              <a:t>and </a:t>
            </a:r>
            <a:r>
              <a:rPr sz="1600" spc="-5" dirty="0">
                <a:latin typeface="Carlito"/>
                <a:cs typeface="Carlito"/>
              </a:rPr>
              <a:t>structures </a:t>
            </a:r>
            <a:r>
              <a:rPr sz="1600" spc="-15" dirty="0">
                <a:latin typeface="Carlito"/>
                <a:cs typeface="Carlito"/>
              </a:rPr>
              <a:t>to  </a:t>
            </a:r>
            <a:r>
              <a:rPr sz="1600" spc="-10" dirty="0">
                <a:latin typeface="Carlito"/>
                <a:cs typeface="Carlito"/>
              </a:rPr>
              <a:t>moderate </a:t>
            </a:r>
            <a:r>
              <a:rPr sz="1600" spc="-5" dirty="0">
                <a:latin typeface="Carlito"/>
                <a:cs typeface="Carlito"/>
              </a:rPr>
              <a:t>potential damages or </a:t>
            </a:r>
            <a:r>
              <a:rPr sz="1600" spc="-15" dirty="0">
                <a:latin typeface="Carlito"/>
                <a:cs typeface="Carlito"/>
              </a:rPr>
              <a:t>to </a:t>
            </a:r>
            <a:r>
              <a:rPr sz="1600" spc="-5" dirty="0">
                <a:latin typeface="Carlito"/>
                <a:cs typeface="Carlito"/>
              </a:rPr>
              <a:t>benefit </a:t>
            </a:r>
            <a:r>
              <a:rPr sz="1600" spc="-15" dirty="0">
                <a:latin typeface="Carlito"/>
                <a:cs typeface="Carlito"/>
              </a:rPr>
              <a:t>from </a:t>
            </a:r>
            <a:r>
              <a:rPr sz="1600" spc="-5" dirty="0">
                <a:latin typeface="Carlito"/>
                <a:cs typeface="Carlito"/>
              </a:rPr>
              <a:t>opportunities </a:t>
            </a:r>
            <a:r>
              <a:rPr sz="1600" spc="-10" dirty="0">
                <a:latin typeface="Carlito"/>
                <a:cs typeface="Carlito"/>
              </a:rPr>
              <a:t>associated  </a:t>
            </a:r>
            <a:r>
              <a:rPr sz="1600" spc="-5" dirty="0">
                <a:latin typeface="Carlito"/>
                <a:cs typeface="Carlito"/>
              </a:rPr>
              <a:t>with </a:t>
            </a:r>
            <a:r>
              <a:rPr sz="1600" spc="-10" dirty="0">
                <a:latin typeface="Carlito"/>
                <a:cs typeface="Carlito"/>
              </a:rPr>
              <a:t>climate </a:t>
            </a:r>
            <a:r>
              <a:rPr sz="1600" dirty="0">
                <a:latin typeface="Carlito"/>
                <a:cs typeface="Carlito"/>
              </a:rPr>
              <a:t>change. </a:t>
            </a:r>
            <a:r>
              <a:rPr sz="1600" spc="-5" dirty="0">
                <a:latin typeface="Carlito"/>
                <a:cs typeface="Carlito"/>
              </a:rPr>
              <a:t>This</a:t>
            </a:r>
            <a:r>
              <a:rPr sz="1600" spc="-10" dirty="0">
                <a:latin typeface="Carlito"/>
                <a:cs typeface="Carlito"/>
              </a:rPr>
              <a:t> </a:t>
            </a:r>
            <a:r>
              <a:rPr sz="1600" dirty="0">
                <a:latin typeface="Carlito"/>
                <a:cs typeface="Carlito"/>
              </a:rPr>
              <a:t>includes:</a:t>
            </a:r>
          </a:p>
          <a:p>
            <a:pPr marL="718185" lvl="1" indent="-363220">
              <a:lnSpc>
                <a:spcPct val="100000"/>
              </a:lnSpc>
              <a:spcBef>
                <a:spcPts val="480"/>
              </a:spcBef>
              <a:buFont typeface="Arial"/>
              <a:buChar char="–"/>
              <a:tabLst>
                <a:tab pos="718185" algn="l"/>
                <a:tab pos="718820" algn="l"/>
              </a:tabLst>
            </a:pPr>
            <a:r>
              <a:rPr sz="1600" b="1" spc="-5" dirty="0">
                <a:latin typeface="Carlito"/>
                <a:cs typeface="Carlito"/>
              </a:rPr>
              <a:t>adjusting </a:t>
            </a:r>
            <a:r>
              <a:rPr sz="1600" spc="-5" dirty="0">
                <a:latin typeface="Carlito"/>
                <a:cs typeface="Carlito"/>
              </a:rPr>
              <a:t>ecological, social, </a:t>
            </a:r>
            <a:r>
              <a:rPr sz="1600" dirty="0">
                <a:latin typeface="Carlito"/>
                <a:cs typeface="Carlito"/>
              </a:rPr>
              <a:t>or </a:t>
            </a:r>
            <a:r>
              <a:rPr sz="1600" spc="-5" dirty="0">
                <a:latin typeface="Carlito"/>
                <a:cs typeface="Carlito"/>
              </a:rPr>
              <a:t>economic </a:t>
            </a:r>
            <a:r>
              <a:rPr sz="1600" spc="-20" dirty="0">
                <a:latin typeface="Carlito"/>
                <a:cs typeface="Carlito"/>
              </a:rPr>
              <a:t>systems </a:t>
            </a:r>
            <a:r>
              <a:rPr sz="1600" dirty="0">
                <a:latin typeface="Carlito"/>
                <a:cs typeface="Carlito"/>
              </a:rPr>
              <a:t>in </a:t>
            </a:r>
            <a:r>
              <a:rPr sz="1600" spc="-5" dirty="0">
                <a:latin typeface="Carlito"/>
                <a:cs typeface="Carlito"/>
              </a:rPr>
              <a:t>response </a:t>
            </a:r>
            <a:r>
              <a:rPr sz="1600" spc="-15" dirty="0">
                <a:latin typeface="Carlito"/>
                <a:cs typeface="Carlito"/>
              </a:rPr>
              <a:t>to</a:t>
            </a:r>
            <a:r>
              <a:rPr sz="1600" spc="20" dirty="0">
                <a:latin typeface="Carlito"/>
                <a:cs typeface="Carlito"/>
              </a:rPr>
              <a:t> </a:t>
            </a:r>
            <a:r>
              <a:rPr sz="1600" dirty="0">
                <a:latin typeface="Carlito"/>
                <a:cs typeface="Carlito"/>
              </a:rPr>
              <a:t>actual</a:t>
            </a:r>
          </a:p>
          <a:p>
            <a:pPr marL="375285" indent="0">
              <a:lnSpc>
                <a:spcPct val="100000"/>
              </a:lnSpc>
              <a:buNone/>
            </a:pPr>
            <a:r>
              <a:rPr sz="1600" spc="-5" dirty="0">
                <a:latin typeface="Carlito"/>
                <a:cs typeface="Carlito"/>
              </a:rPr>
              <a:t>or </a:t>
            </a:r>
            <a:r>
              <a:rPr sz="1600" spc="-10" dirty="0">
                <a:latin typeface="Carlito"/>
                <a:cs typeface="Carlito"/>
              </a:rPr>
              <a:t>expected </a:t>
            </a:r>
            <a:r>
              <a:rPr sz="1600" spc="-5" dirty="0">
                <a:latin typeface="Carlito"/>
                <a:cs typeface="Carlito"/>
              </a:rPr>
              <a:t>climatic </a:t>
            </a:r>
            <a:r>
              <a:rPr sz="1600" spc="-10" dirty="0">
                <a:latin typeface="Carlito"/>
                <a:cs typeface="Carlito"/>
              </a:rPr>
              <a:t>stimuli </a:t>
            </a:r>
            <a:r>
              <a:rPr sz="1600" dirty="0">
                <a:latin typeface="Carlito"/>
                <a:cs typeface="Carlito"/>
              </a:rPr>
              <a:t>and their </a:t>
            </a:r>
            <a:r>
              <a:rPr sz="1600" spc="-15" dirty="0">
                <a:latin typeface="Carlito"/>
                <a:cs typeface="Carlito"/>
              </a:rPr>
              <a:t>effects </a:t>
            </a:r>
            <a:r>
              <a:rPr sz="1600" spc="-5" dirty="0">
                <a:latin typeface="Carlito"/>
                <a:cs typeface="Carlito"/>
              </a:rPr>
              <a:t>or</a:t>
            </a:r>
            <a:r>
              <a:rPr sz="1600" spc="75" dirty="0">
                <a:latin typeface="Carlito"/>
                <a:cs typeface="Carlito"/>
              </a:rPr>
              <a:t> </a:t>
            </a:r>
            <a:r>
              <a:rPr sz="1600" spc="-5" dirty="0">
                <a:latin typeface="Carlito"/>
                <a:cs typeface="Carlito"/>
              </a:rPr>
              <a:t>impacts.</a:t>
            </a:r>
            <a:endParaRPr sz="1600" dirty="0">
              <a:latin typeface="Carlito"/>
              <a:cs typeface="Carlito"/>
            </a:endParaRPr>
          </a:p>
          <a:p>
            <a:pPr marL="718185" marR="99060" lvl="1" indent="-363220">
              <a:lnSpc>
                <a:spcPct val="100000"/>
              </a:lnSpc>
              <a:spcBef>
                <a:spcPts val="480"/>
              </a:spcBef>
              <a:buFont typeface="Arial"/>
              <a:buChar char="–"/>
              <a:tabLst>
                <a:tab pos="718185" algn="l"/>
                <a:tab pos="718820" algn="l"/>
              </a:tabLst>
            </a:pPr>
            <a:r>
              <a:rPr sz="1600" b="1" spc="-5" dirty="0">
                <a:latin typeface="Carlito"/>
                <a:cs typeface="Carlito"/>
              </a:rPr>
              <a:t>adapting </a:t>
            </a:r>
            <a:r>
              <a:rPr sz="1600" spc="-10" dirty="0">
                <a:latin typeface="Carlito"/>
                <a:cs typeface="Carlito"/>
              </a:rPr>
              <a:t>development </a:t>
            </a:r>
            <a:r>
              <a:rPr sz="1600" spc="-15" dirty="0">
                <a:latin typeface="Carlito"/>
                <a:cs typeface="Carlito"/>
              </a:rPr>
              <a:t>to </a:t>
            </a:r>
            <a:r>
              <a:rPr sz="1600" spc="-5" dirty="0">
                <a:latin typeface="Carlito"/>
                <a:cs typeface="Carlito"/>
              </a:rPr>
              <a:t>gradual </a:t>
            </a:r>
            <a:r>
              <a:rPr sz="1600" dirty="0">
                <a:latin typeface="Carlito"/>
                <a:cs typeface="Carlito"/>
              </a:rPr>
              <a:t>changes in </a:t>
            </a:r>
            <a:r>
              <a:rPr sz="1600" spc="-20" dirty="0">
                <a:latin typeface="Carlito"/>
                <a:cs typeface="Carlito"/>
              </a:rPr>
              <a:t>average </a:t>
            </a:r>
            <a:r>
              <a:rPr sz="1600" spc="-10" dirty="0">
                <a:latin typeface="Carlito"/>
                <a:cs typeface="Carlito"/>
              </a:rPr>
              <a:t>temperature, </a:t>
            </a:r>
            <a:r>
              <a:rPr sz="1600" spc="-5" dirty="0">
                <a:latin typeface="Carlito"/>
                <a:cs typeface="Carlito"/>
              </a:rPr>
              <a:t>sea  </a:t>
            </a:r>
            <a:r>
              <a:rPr sz="1600" spc="-10" dirty="0">
                <a:latin typeface="Carlito"/>
                <a:cs typeface="Carlito"/>
              </a:rPr>
              <a:t>level </a:t>
            </a:r>
            <a:r>
              <a:rPr sz="1600" dirty="0">
                <a:latin typeface="Carlito"/>
                <a:cs typeface="Carlito"/>
              </a:rPr>
              <a:t>and </a:t>
            </a:r>
            <a:r>
              <a:rPr sz="1600" spc="-5" dirty="0">
                <a:latin typeface="Carlito"/>
                <a:cs typeface="Carlito"/>
              </a:rPr>
              <a:t>precipitation;</a:t>
            </a:r>
            <a:r>
              <a:rPr sz="1600" spc="25" dirty="0">
                <a:latin typeface="Carlito"/>
                <a:cs typeface="Carlito"/>
              </a:rPr>
              <a:t> </a:t>
            </a:r>
            <a:r>
              <a:rPr sz="1600" dirty="0">
                <a:latin typeface="Carlito"/>
                <a:cs typeface="Carlito"/>
              </a:rPr>
              <a:t>and</a:t>
            </a:r>
          </a:p>
          <a:p>
            <a:pPr marL="718185" marR="5080" lvl="1" indent="-363220">
              <a:lnSpc>
                <a:spcPct val="100000"/>
              </a:lnSpc>
              <a:spcBef>
                <a:spcPts val="480"/>
              </a:spcBef>
              <a:buFont typeface="Arial"/>
              <a:buChar char="–"/>
              <a:tabLst>
                <a:tab pos="718185" algn="l"/>
                <a:tab pos="718820" algn="l"/>
              </a:tabLst>
            </a:pPr>
            <a:r>
              <a:rPr sz="1600" b="1" spc="-5" dirty="0">
                <a:latin typeface="Carlito"/>
                <a:cs typeface="Carlito"/>
              </a:rPr>
              <a:t>reducing and managing </a:t>
            </a:r>
            <a:r>
              <a:rPr sz="1600" dirty="0">
                <a:latin typeface="Carlito"/>
                <a:cs typeface="Carlito"/>
              </a:rPr>
              <a:t>the </a:t>
            </a:r>
            <a:r>
              <a:rPr sz="1600" spc="-10" dirty="0">
                <a:latin typeface="Carlito"/>
                <a:cs typeface="Carlito"/>
              </a:rPr>
              <a:t>risks associated </a:t>
            </a:r>
            <a:r>
              <a:rPr sz="1600" spc="-5" dirty="0">
                <a:latin typeface="Carlito"/>
                <a:cs typeface="Carlito"/>
              </a:rPr>
              <a:t>with </a:t>
            </a:r>
            <a:r>
              <a:rPr sz="1600" spc="-10" dirty="0">
                <a:latin typeface="Carlito"/>
                <a:cs typeface="Carlito"/>
              </a:rPr>
              <a:t>more </a:t>
            </a:r>
            <a:r>
              <a:rPr sz="1600" spc="-5" dirty="0">
                <a:latin typeface="Carlito"/>
                <a:cs typeface="Carlito"/>
              </a:rPr>
              <a:t>frequent, </a:t>
            </a:r>
            <a:r>
              <a:rPr sz="1600" spc="-15" dirty="0">
                <a:latin typeface="Carlito"/>
                <a:cs typeface="Carlito"/>
              </a:rPr>
              <a:t>severe  </a:t>
            </a:r>
            <a:r>
              <a:rPr sz="1600" dirty="0">
                <a:latin typeface="Carlito"/>
                <a:cs typeface="Carlito"/>
              </a:rPr>
              <a:t>and </a:t>
            </a:r>
            <a:r>
              <a:rPr sz="1600" spc="-5" dirty="0">
                <a:latin typeface="Carlito"/>
                <a:cs typeface="Carlito"/>
              </a:rPr>
              <a:t>unpredictable </a:t>
            </a:r>
            <a:r>
              <a:rPr sz="1600" spc="-15" dirty="0">
                <a:latin typeface="Carlito"/>
                <a:cs typeface="Carlito"/>
              </a:rPr>
              <a:t>extreme </a:t>
            </a:r>
            <a:r>
              <a:rPr sz="1600" spc="-10" dirty="0">
                <a:latin typeface="Carlito"/>
                <a:cs typeface="Carlito"/>
              </a:rPr>
              <a:t>weather</a:t>
            </a:r>
            <a:r>
              <a:rPr sz="1600" spc="20" dirty="0">
                <a:latin typeface="Carlito"/>
                <a:cs typeface="Carlito"/>
              </a:rPr>
              <a:t> </a:t>
            </a:r>
            <a:r>
              <a:rPr sz="1600" spc="-10" dirty="0">
                <a:latin typeface="Carlito"/>
                <a:cs typeface="Carlito"/>
              </a:rPr>
              <a:t>events</a:t>
            </a:r>
            <a:endParaRPr sz="1600" dirty="0">
              <a:latin typeface="Carlito"/>
              <a:cs typeface="Carlito"/>
            </a:endParaRPr>
          </a:p>
        </p:txBody>
      </p:sp>
      <p:pic>
        <p:nvPicPr>
          <p:cNvPr id="4" name="Picture 3">
            <a:extLst>
              <a:ext uri="{FF2B5EF4-FFF2-40B4-BE49-F238E27FC236}">
                <a16:creationId xmlns="" xmlns:a16="http://schemas.microsoft.com/office/drawing/2014/main" id="{CD939291-3683-43EB-8711-258188EA48BF}"/>
              </a:ext>
            </a:extLst>
          </p:cNvPr>
          <p:cNvPicPr>
            <a:picLocks noChangeAspect="1"/>
          </p:cNvPicPr>
          <p:nvPr/>
        </p:nvPicPr>
        <p:blipFill>
          <a:blip r:embed="rId2"/>
          <a:stretch>
            <a:fillRect/>
          </a:stretch>
        </p:blipFill>
        <p:spPr>
          <a:xfrm>
            <a:off x="1447800" y="4194822"/>
            <a:ext cx="6781800" cy="2430756"/>
          </a:xfrm>
          <a:prstGeom prst="rect">
            <a:avLst/>
          </a:prstGeom>
        </p:spPr>
      </p:pic>
      <p:pic>
        <p:nvPicPr>
          <p:cNvPr id="7" name="Picture 6">
            <a:extLst>
              <a:ext uri="{FF2B5EF4-FFF2-40B4-BE49-F238E27FC236}">
                <a16:creationId xmlns="" xmlns:a16="http://schemas.microsoft.com/office/drawing/2014/main" id="{E8BBE5F4-5C21-4D64-82E0-8BA2BBC6156C}"/>
              </a:ext>
            </a:extLst>
          </p:cNvPr>
          <p:cNvPicPr>
            <a:picLocks noChangeAspect="1"/>
          </p:cNvPicPr>
          <p:nvPr/>
        </p:nvPicPr>
        <p:blipFill>
          <a:blip r:embed="rId3"/>
          <a:stretch>
            <a:fillRect/>
          </a:stretch>
        </p:blipFill>
        <p:spPr>
          <a:xfrm>
            <a:off x="7141698" y="0"/>
            <a:ext cx="1981200" cy="849086"/>
          </a:xfrm>
          <a:prstGeom prst="rect">
            <a:avLst/>
          </a:prstGeom>
        </p:spPr>
      </p:pic>
    </p:spTree>
    <p:extLst>
      <p:ext uri="{BB962C8B-B14F-4D97-AF65-F5344CB8AC3E}">
        <p14:creationId xmlns:p14="http://schemas.microsoft.com/office/powerpoint/2010/main" val="412357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37E97-CF5D-493D-A5CB-A61FD9158DCD}"/>
              </a:ext>
            </a:extLst>
          </p:cNvPr>
          <p:cNvSpPr>
            <a:spLocks noGrp="1"/>
          </p:cNvSpPr>
          <p:nvPr>
            <p:ph type="title"/>
          </p:nvPr>
        </p:nvSpPr>
        <p:spPr>
          <a:xfrm>
            <a:off x="76200" y="152400"/>
            <a:ext cx="7886700" cy="777874"/>
          </a:xfrm>
        </p:spPr>
        <p:txBody>
          <a:bodyPr>
            <a:normAutofit fontScale="90000"/>
          </a:bodyPr>
          <a:lstStyle/>
          <a:p>
            <a:r>
              <a:rPr lang="en-US" dirty="0"/>
              <a:t>The course will cover topics including:</a:t>
            </a:r>
            <a:br>
              <a:rPr lang="en-US" dirty="0"/>
            </a:br>
            <a:endParaRPr lang="en-IN" dirty="0"/>
          </a:p>
        </p:txBody>
      </p:sp>
      <p:sp>
        <p:nvSpPr>
          <p:cNvPr id="3" name="Content Placeholder 2">
            <a:extLst>
              <a:ext uri="{FF2B5EF4-FFF2-40B4-BE49-F238E27FC236}">
                <a16:creationId xmlns="" xmlns:a16="http://schemas.microsoft.com/office/drawing/2014/main" id="{DF359BD8-61A7-43C0-AFBD-AA7B01FD5FDC}"/>
              </a:ext>
            </a:extLst>
          </p:cNvPr>
          <p:cNvSpPr>
            <a:spLocks noGrp="1"/>
          </p:cNvSpPr>
          <p:nvPr>
            <p:ph idx="1"/>
          </p:nvPr>
        </p:nvSpPr>
        <p:spPr>
          <a:xfrm>
            <a:off x="342900" y="542508"/>
            <a:ext cx="8458200" cy="5934491"/>
          </a:xfrm>
        </p:spPr>
        <p:txBody>
          <a:bodyPr>
            <a:noAutofit/>
          </a:bodyPr>
          <a:lstStyle/>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What is DRR and climate change and its different types of impacts – and how DRR needs to take account of these differences</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Understanding the social construction of disasters, and their links with climate change and development</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Gender issues in the context of climate change adaptation and disaster preparedness</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Knowledge and power: integrating indigenous and external knowledge for effective DRR</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Adaptation in the face of the unknown: how do people adapt to uncertainty?</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Assessing vulnerability and capacity: using participatory tools for risk reduction</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Integrating early-warning systems in regard to climate-related hazards</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Community-based disaster risk reduction: constraints and benefits</a:t>
            </a:r>
          </a:p>
          <a:p>
            <a:pPr>
              <a:lnSpc>
                <a:spcPct val="170000"/>
              </a:lnSpc>
              <a:buFont typeface="Wingdings" panose="05000000000000000000" pitchFamily="2" charset="2"/>
              <a:buChar char="Ø"/>
            </a:pP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58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Ion Boardroom">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606</TotalTime>
  <Words>1088</Words>
  <Application>Microsoft Office PowerPoint</Application>
  <PresentationFormat>On-screen Show (4:3)</PresentationFormat>
  <Paragraphs>102</Paragraphs>
  <Slides>22</Slides>
  <Notes>0</Notes>
  <HiddenSlides>0</HiddenSlides>
  <MMClips>3</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22</vt:i4>
      </vt:variant>
    </vt:vector>
  </HeadingPairs>
  <TitlesOfParts>
    <vt:vector size="46" baseType="lpstr">
      <vt:lpstr>Carlito</vt:lpstr>
      <vt:lpstr>Andalus</vt:lpstr>
      <vt:lpstr>Arial</vt:lpstr>
      <vt:lpstr>Bradley Hand ITC</vt:lpstr>
      <vt:lpstr>Broadway</vt:lpstr>
      <vt:lpstr>Calibri</vt:lpstr>
      <vt:lpstr>Calibri Light</vt:lpstr>
      <vt:lpstr>Century Gothic</vt:lpstr>
      <vt:lpstr>Corbel</vt:lpstr>
      <vt:lpstr>Franklin Gothic Book</vt:lpstr>
      <vt:lpstr>Garamond</vt:lpstr>
      <vt:lpstr>Gill Sans MT</vt:lpstr>
      <vt:lpstr>Rockwell</vt:lpstr>
      <vt:lpstr>Times New Roman</vt:lpstr>
      <vt:lpstr>Verdana</vt:lpstr>
      <vt:lpstr>Wingdings</vt:lpstr>
      <vt:lpstr>Wingdings 2</vt:lpstr>
      <vt:lpstr>Wingdings 3</vt:lpstr>
      <vt:lpstr>Solstice</vt:lpstr>
      <vt:lpstr>Crop</vt:lpstr>
      <vt:lpstr>Ion Boardroom</vt:lpstr>
      <vt:lpstr>Organic</vt:lpstr>
      <vt:lpstr>Wisp</vt:lpstr>
      <vt:lpstr>Office Theme</vt:lpstr>
      <vt:lpstr> Disasters, Environment, Risk Reduction and Climate Change Adaptation  </vt:lpstr>
      <vt:lpstr>PowerPoint Presentation</vt:lpstr>
      <vt:lpstr>PowerPoint Presentation</vt:lpstr>
      <vt:lpstr>Abstract</vt:lpstr>
      <vt:lpstr>Course Description</vt:lpstr>
      <vt:lpstr>PowerPoint Presentation</vt:lpstr>
      <vt:lpstr>Disaster Risk Reduction (DRR)</vt:lpstr>
      <vt:lpstr>Climate Change Adaptation  (CCA)</vt:lpstr>
      <vt:lpstr>The course will cover topics including: </vt:lpstr>
      <vt:lpstr>Worst flood in Kerala</vt:lpstr>
      <vt:lpstr>Course objectives</vt:lpstr>
      <vt:lpstr>OUTCOMES </vt:lpstr>
      <vt:lpstr>PowerPoint Presentation</vt:lpstr>
      <vt:lpstr>Opportunities</vt:lpstr>
      <vt:lpstr>Private sector</vt:lpstr>
      <vt:lpstr>Some organizations that offer jobs with this course certificate</vt:lpstr>
      <vt:lpstr>PowerPoint Presentation</vt:lpstr>
      <vt:lpstr>PowerPoint Presentation</vt:lpstr>
      <vt:lpstr>PowerPoint Presentation</vt:lpstr>
      <vt:lpstr>Disaster Risk Reduction and Climate Change Adaptation informational video </vt:lpstr>
      <vt:lpstr> Climate Change Adaptation: it's time for decisions now | GIZ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Disasters, Environment, Risk Reduction and Climate Change Adaptation</dc:title>
  <dc:creator>User</dc:creator>
  <cp:lastModifiedBy>SHCOLLEGE</cp:lastModifiedBy>
  <cp:revision>55</cp:revision>
  <dcterms:created xsi:type="dcterms:W3CDTF">2019-05-31T16:27:40Z</dcterms:created>
  <dcterms:modified xsi:type="dcterms:W3CDTF">2020-07-10T06:32:18Z</dcterms:modified>
</cp:coreProperties>
</file>