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894" r:id="rId1"/>
  </p:sldMasterIdLst>
  <p:notesMasterIdLst>
    <p:notesMasterId r:id="rId32"/>
  </p:notesMasterIdLst>
  <p:sldIdLst>
    <p:sldId id="463" r:id="rId2"/>
    <p:sldId id="464" r:id="rId3"/>
    <p:sldId id="455" r:id="rId4"/>
    <p:sldId id="350" r:id="rId5"/>
    <p:sldId id="361" r:id="rId6"/>
    <p:sldId id="382" r:id="rId7"/>
    <p:sldId id="459" r:id="rId8"/>
    <p:sldId id="458" r:id="rId9"/>
    <p:sldId id="469" r:id="rId10"/>
    <p:sldId id="375" r:id="rId11"/>
    <p:sldId id="380" r:id="rId12"/>
    <p:sldId id="384" r:id="rId13"/>
    <p:sldId id="460" r:id="rId14"/>
    <p:sldId id="383" r:id="rId15"/>
    <p:sldId id="470" r:id="rId16"/>
    <p:sldId id="465" r:id="rId17"/>
    <p:sldId id="466" r:id="rId18"/>
    <p:sldId id="461" r:id="rId19"/>
    <p:sldId id="473" r:id="rId20"/>
    <p:sldId id="471" r:id="rId21"/>
    <p:sldId id="472" r:id="rId22"/>
    <p:sldId id="448" r:id="rId23"/>
    <p:sldId id="462" r:id="rId24"/>
    <p:sldId id="446" r:id="rId25"/>
    <p:sldId id="381" r:id="rId26"/>
    <p:sldId id="388" r:id="rId27"/>
    <p:sldId id="352" r:id="rId28"/>
    <p:sldId id="468" r:id="rId29"/>
    <p:sldId id="467" r:id="rId30"/>
    <p:sldId id="283" r:id="rId31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33"/>
      <p:italic r:id="rId34"/>
    </p:embeddedFon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Montserrat" panose="020B0604020202020204" charset="0"/>
      <p:regular r:id="rId39"/>
      <p:bold r:id="rId40"/>
      <p:italic r:id="rId41"/>
      <p:boldItalic r:id="rId4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C52A624-697F-4E02-AC3B-B8B0F0DD3F31}">
  <a:tblStyle styleId="{8C52A624-697F-4E02-AC3B-B8B0F0DD3F3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1" autoAdjust="0"/>
    <p:restoredTop sz="94660"/>
  </p:normalViewPr>
  <p:slideViewPr>
    <p:cSldViewPr snapToGrid="0">
      <p:cViewPr varScale="1">
        <p:scale>
          <a:sx n="91" d="100"/>
          <a:sy n="91" d="100"/>
        </p:scale>
        <p:origin x="5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Planning group activities for student groups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7972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Introduce the concept of plagiarism of thought as well. This might take a bit of getting used to in the beginning, but will be very useful going forward. Paraphrasing is still plagiarism. Serious consequences in higher education.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70332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Reaction papers to readings or questions submitted to teachers before classes (discussed during class hours with the whole group) will ensure a greater degree of participation, and also foster confidence to speak up.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833876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" name="Google Shape;871;g41a8829c09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2" name="Google Shape;872;g41a8829c09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Students will increasingly need to develop skills that will translate into workplace efficiency in later life. This is a good practice ground for them in team work and time management when there is no direct supervision.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77962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Online*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08949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Encouraging independent desk research with strict plagiarism rules to foster critical reasoning.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82212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Benefits of the </a:t>
            </a:r>
            <a:r>
              <a:rPr lang="en-GB" dirty="0" err="1"/>
              <a:t>socratic</a:t>
            </a:r>
            <a:r>
              <a:rPr lang="en-GB" dirty="0"/>
              <a:t> method of teaching as opposed to standard lectures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68039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Include thought exercises, where possible, that necessitates actual student participation. The quality of any class is only improved with inputs and questions from students.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96402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Allow time for a discussion, such as a response paper or presentation, on such readings and contents.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29281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Focus on burden sharing in team work activities.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42952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Use free online plagiarism </a:t>
            </a:r>
            <a:r>
              <a:rPr lang="en-GB" dirty="0" err="1"/>
              <a:t>softwares</a:t>
            </a:r>
            <a:r>
              <a:rPr lang="en-GB" dirty="0"/>
              <a:t> for quick checks so that the students can be kept accountable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74452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5"/>
            <a:ext cx="754380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21/05/2020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118716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21/05/2020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21457334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11084"/>
            <a:ext cx="1971675" cy="43180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11083"/>
            <a:ext cx="5800725" cy="4318067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21/05/2020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2733891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"/>
          <p:cNvSpPr txBox="1">
            <a:spLocks noGrp="1"/>
          </p:cNvSpPr>
          <p:nvPr>
            <p:ph type="ctrTitle"/>
          </p:nvPr>
        </p:nvSpPr>
        <p:spPr>
          <a:xfrm>
            <a:off x="2027622" y="1953315"/>
            <a:ext cx="50733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73158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"/>
          <p:cNvSpPr txBox="1">
            <a:spLocks noGrp="1"/>
          </p:cNvSpPr>
          <p:nvPr>
            <p:ph type="title"/>
          </p:nvPr>
        </p:nvSpPr>
        <p:spPr>
          <a:xfrm>
            <a:off x="776450" y="402700"/>
            <a:ext cx="3587400" cy="85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6"/>
          <p:cNvSpPr txBox="1">
            <a:spLocks noGrp="1"/>
          </p:cNvSpPr>
          <p:nvPr>
            <p:ph type="body" idx="1"/>
          </p:nvPr>
        </p:nvSpPr>
        <p:spPr>
          <a:xfrm>
            <a:off x="776450" y="1524375"/>
            <a:ext cx="3587400" cy="307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❑"/>
              <a:defRPr/>
            </a:lvl1pPr>
            <a:lvl2pPr marL="914400" lvl="1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2pPr>
            <a:lvl3pPr marL="1371600" lvl="2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3pPr>
            <a:lvl4pPr marL="1828800" lvl="3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4pPr>
            <a:lvl5pPr marL="2286000" lvl="4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5pPr>
            <a:lvl6pPr marL="2743200" lvl="5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6pPr>
            <a:lvl7pPr marL="3200400" lvl="6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7pPr>
            <a:lvl8pPr marL="3657600" lvl="7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8pPr>
            <a:lvl9pPr marL="4114800" lvl="8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9pPr>
          </a:lstStyle>
          <a:p>
            <a:endParaRPr/>
          </a:p>
        </p:txBody>
      </p:sp>
      <p:sp>
        <p:nvSpPr>
          <p:cNvPr id="171" name="Google Shape;171;p6"/>
          <p:cNvSpPr txBox="1">
            <a:spLocks noGrp="1"/>
          </p:cNvSpPr>
          <p:nvPr>
            <p:ph type="body" idx="2"/>
          </p:nvPr>
        </p:nvSpPr>
        <p:spPr>
          <a:xfrm>
            <a:off x="4780150" y="1524375"/>
            <a:ext cx="3587400" cy="307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❑"/>
              <a:defRPr/>
            </a:lvl1pPr>
            <a:lvl2pPr marL="914400" lvl="1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2pPr>
            <a:lvl3pPr marL="1371600" lvl="2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3pPr>
            <a:lvl4pPr marL="1828800" lvl="3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4pPr>
            <a:lvl5pPr marL="2286000" lvl="4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5pPr>
            <a:lvl6pPr marL="2743200" lvl="5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6pPr>
            <a:lvl7pPr marL="3200400" lvl="6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7pPr>
            <a:lvl8pPr marL="3657600" lvl="7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8pPr>
            <a:lvl9pPr marL="4114800" lvl="8" indent="-355600">
              <a:spcBef>
                <a:spcPts val="600"/>
              </a:spcBef>
              <a:spcAft>
                <a:spcPts val="0"/>
              </a:spcAft>
              <a:buSzPts val="2000"/>
              <a:buChar char="❏"/>
              <a:defRPr/>
            </a:lvl9pPr>
          </a:lstStyle>
          <a:p>
            <a:endParaRPr/>
          </a:p>
        </p:txBody>
      </p:sp>
      <p:sp>
        <p:nvSpPr>
          <p:cNvPr id="172" name="Google Shape;172;p6"/>
          <p:cNvSpPr txBox="1">
            <a:spLocks noGrp="1"/>
          </p:cNvSpPr>
          <p:nvPr>
            <p:ph type="sldNum" idx="12"/>
          </p:nvPr>
        </p:nvSpPr>
        <p:spPr>
          <a:xfrm>
            <a:off x="8729400" y="4734075"/>
            <a:ext cx="414600" cy="4095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744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21/05/2020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4186833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21/05/2020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002145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384301"/>
            <a:ext cx="3703320" cy="3017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21/05/2020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4530158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5336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5336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21/05/2020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2121739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21/05/2020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5150588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21/05/2020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6847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4844839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t>21/05/2020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39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5512716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4948" cy="61722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3686307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7"/>
            <a:ext cx="7584948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21/05/2020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7533950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4750737"/>
            <a:ext cx="9144001" cy="49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21/05/2020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303384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42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</p:sldLayoutIdLst>
  <p:transition>
    <p:fade thruBlk="1"/>
  </p:transition>
  <p:hf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carnival.com/?utm_source=templat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Teaching online 101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Muralee</a:t>
            </a:r>
            <a:r>
              <a:rPr lang="en-US" dirty="0" smtClean="0"/>
              <a:t> </a:t>
            </a:r>
            <a:r>
              <a:rPr lang="en-US" dirty="0" err="1"/>
              <a:t>Thummarukudy</a:t>
            </a:r>
            <a:r>
              <a:rPr lang="en-US" dirty="0"/>
              <a:t> PhD</a:t>
            </a:r>
          </a:p>
          <a:p>
            <a:r>
              <a:rPr lang="en-US" dirty="0"/>
              <a:t>thummarukudy@gmail.com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30621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4818105" cy="856800"/>
          </a:xfrm>
        </p:spPr>
        <p:txBody>
          <a:bodyPr/>
          <a:lstStyle/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Getting the Technology Basics Right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smtClean="0"/>
              <a:t>Substance</a:t>
            </a:r>
            <a:endParaRPr lang="en-US" sz="1800" dirty="0"/>
          </a:p>
          <a:p>
            <a:pPr lvl="1"/>
            <a:r>
              <a:rPr lang="en-US" sz="1650" dirty="0" smtClean="0"/>
              <a:t>Courses to be taught</a:t>
            </a:r>
          </a:p>
          <a:p>
            <a:pPr lvl="1"/>
            <a:r>
              <a:rPr lang="en-US" sz="1650" dirty="0" smtClean="0"/>
              <a:t>Weekly Time table</a:t>
            </a:r>
            <a:endParaRPr lang="en-US" sz="1650" dirty="0"/>
          </a:p>
          <a:p>
            <a:pPr lvl="1"/>
            <a:r>
              <a:rPr lang="en-US" sz="1650" dirty="0" smtClean="0"/>
              <a:t>Collaborators</a:t>
            </a:r>
          </a:p>
          <a:p>
            <a:pPr lvl="1"/>
            <a:r>
              <a:rPr lang="en-US" sz="1650" dirty="0" smtClean="0"/>
              <a:t>Semester Plan</a:t>
            </a:r>
            <a:endParaRPr lang="en-US" sz="165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2000" dirty="0" smtClean="0"/>
              <a:t>Technology</a:t>
            </a:r>
            <a:endParaRPr lang="en-US" sz="2000" dirty="0"/>
          </a:p>
          <a:p>
            <a:pPr lvl="1"/>
            <a:r>
              <a:rPr lang="en-US" sz="1600" dirty="0" smtClean="0"/>
              <a:t>Studio (home or elsewhere)</a:t>
            </a:r>
          </a:p>
          <a:p>
            <a:pPr lvl="1"/>
            <a:r>
              <a:rPr lang="en-US" sz="1600" dirty="0" smtClean="0"/>
              <a:t>Equipment (PC/Tablet/Laptop)</a:t>
            </a:r>
          </a:p>
          <a:p>
            <a:pPr lvl="1"/>
            <a:r>
              <a:rPr lang="en-US" sz="1600" dirty="0" smtClean="0"/>
              <a:t>Application</a:t>
            </a:r>
            <a:endParaRPr lang="en-US" sz="1600" dirty="0"/>
          </a:p>
          <a:p>
            <a:pPr lvl="1"/>
            <a:r>
              <a:rPr lang="en-US" sz="1600" dirty="0"/>
              <a:t>Light, sound, background, distractions</a:t>
            </a:r>
          </a:p>
          <a:p>
            <a:pPr lvl="1"/>
            <a:r>
              <a:rPr lang="en-US" sz="1600" dirty="0"/>
              <a:t>Stable and high speed Internet connection</a:t>
            </a:r>
          </a:p>
          <a:p>
            <a:pPr lvl="1"/>
            <a:r>
              <a:rPr lang="en-US" sz="1600" dirty="0"/>
              <a:t>Un-interrupted Electricity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08497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6892711" cy="856800"/>
          </a:xfrm>
        </p:spPr>
        <p:txBody>
          <a:bodyPr/>
          <a:lstStyle/>
          <a:p>
            <a:r>
              <a:rPr lang="en-US" sz="2400" dirty="0"/>
              <a:t>Decision to be made</a:t>
            </a:r>
            <a:r>
              <a:rPr lang="ml-IN" sz="2400" dirty="0"/>
              <a:t> </a:t>
            </a:r>
            <a:r>
              <a:rPr lang="en-US" sz="2400" dirty="0"/>
              <a:t> (Conventional or Flipped Classroom)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Class room </a:t>
            </a:r>
          </a:p>
          <a:p>
            <a:pPr lvl="1"/>
            <a:r>
              <a:rPr lang="en-US" sz="1850" dirty="0"/>
              <a:t>Lecturer centric</a:t>
            </a:r>
          </a:p>
          <a:p>
            <a:pPr lvl="1"/>
            <a:r>
              <a:rPr lang="en-US" sz="1850" dirty="0"/>
              <a:t>You deliver lecture in the class</a:t>
            </a:r>
          </a:p>
          <a:p>
            <a:pPr lvl="1"/>
            <a:r>
              <a:rPr lang="en-US" sz="1850" dirty="0"/>
              <a:t>Give them readings to take home</a:t>
            </a:r>
          </a:p>
          <a:p>
            <a:pPr lvl="1"/>
            <a:r>
              <a:rPr lang="en-US" sz="1850" dirty="0"/>
              <a:t>Q &amp; A real time, online or next class</a:t>
            </a:r>
          </a:p>
          <a:p>
            <a:pPr lvl="1"/>
            <a:endParaRPr lang="en-US" sz="185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2000" dirty="0"/>
              <a:t>Flipped Classroom</a:t>
            </a:r>
          </a:p>
          <a:p>
            <a:pPr lvl="1"/>
            <a:r>
              <a:rPr lang="en-US" sz="2000" dirty="0"/>
              <a:t>Student Centric</a:t>
            </a:r>
          </a:p>
          <a:p>
            <a:pPr lvl="1"/>
            <a:r>
              <a:rPr lang="en-US" sz="2000" dirty="0"/>
              <a:t>You give them lecture to watch before</a:t>
            </a:r>
          </a:p>
          <a:p>
            <a:pPr lvl="1"/>
            <a:r>
              <a:rPr lang="en-US" sz="2000" dirty="0"/>
              <a:t>Questions comes online before</a:t>
            </a:r>
          </a:p>
          <a:p>
            <a:pPr lvl="1"/>
            <a:r>
              <a:rPr lang="en-US" sz="2000" dirty="0"/>
              <a:t>Classrooms are used for </a:t>
            </a:r>
            <a:r>
              <a:rPr lang="en-US" sz="2000" dirty="0" smtClean="0"/>
              <a:t>discussions</a:t>
            </a:r>
          </a:p>
          <a:p>
            <a:pPr lvl="1"/>
            <a:r>
              <a:rPr lang="en-US" sz="2000" dirty="0" smtClean="0"/>
              <a:t>I recommend flipped class room approach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0619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02700"/>
            <a:ext cx="7393857" cy="856800"/>
          </a:xfrm>
        </p:spPr>
        <p:txBody>
          <a:bodyPr/>
          <a:lstStyle/>
          <a:p>
            <a:r>
              <a:rPr lang="en-US" dirty="0"/>
              <a:t>Decision to be made (Live or Recorded)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Live</a:t>
            </a:r>
          </a:p>
          <a:p>
            <a:pPr lvl="1"/>
            <a:r>
              <a:rPr lang="en-US" sz="1650" dirty="0"/>
              <a:t>Give the closest feeling to current class room</a:t>
            </a:r>
          </a:p>
          <a:p>
            <a:pPr lvl="1"/>
            <a:r>
              <a:rPr lang="en-US" sz="1650" dirty="0"/>
              <a:t>Can engage students in real time</a:t>
            </a:r>
          </a:p>
          <a:p>
            <a:pPr lvl="1"/>
            <a:r>
              <a:rPr lang="en-US" sz="1650" dirty="0"/>
              <a:t>Maximum risk if internet/electricity fails</a:t>
            </a:r>
          </a:p>
          <a:p>
            <a:pPr lvl="1"/>
            <a:r>
              <a:rPr lang="en-US" sz="1650" dirty="0"/>
              <a:t>Bandwidth issues for teachers and students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800" dirty="0"/>
              <a:t>Recorded</a:t>
            </a:r>
          </a:p>
          <a:p>
            <a:pPr lvl="1"/>
            <a:r>
              <a:rPr lang="en-US" sz="1650" dirty="0"/>
              <a:t>You can produce better content</a:t>
            </a:r>
          </a:p>
          <a:p>
            <a:pPr lvl="1"/>
            <a:r>
              <a:rPr lang="en-US" sz="1650" dirty="0"/>
              <a:t>Can be sent via multiple channels</a:t>
            </a:r>
          </a:p>
          <a:p>
            <a:pPr lvl="1"/>
            <a:r>
              <a:rPr lang="en-US" sz="1650" dirty="0"/>
              <a:t>Students can watch at their own time</a:t>
            </a:r>
          </a:p>
          <a:p>
            <a:pPr lvl="1"/>
            <a:r>
              <a:rPr lang="en-US" sz="1650" dirty="0"/>
              <a:t>Reduce risk from electricity/ technology failures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6127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50" y="402700"/>
            <a:ext cx="7236840" cy="856800"/>
          </a:xfrm>
        </p:spPr>
        <p:txBody>
          <a:bodyPr/>
          <a:lstStyle/>
          <a:p>
            <a:r>
              <a:rPr lang="en-US" dirty="0"/>
              <a:t>Decision to be made (Session Duration)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30 minutes session, every day	</a:t>
            </a:r>
          </a:p>
          <a:p>
            <a:pPr lvl="1"/>
            <a:r>
              <a:rPr lang="en-US" dirty="0"/>
              <a:t>Better concentration for students</a:t>
            </a:r>
          </a:p>
          <a:p>
            <a:pPr lvl="1"/>
            <a:r>
              <a:rPr lang="en-US" dirty="0"/>
              <a:t>Too short to have meaningful interaction</a:t>
            </a:r>
          </a:p>
          <a:p>
            <a:pPr lvl="1"/>
            <a:r>
              <a:rPr lang="en-US" dirty="0"/>
              <a:t>Too little time for coming back with feedback and questions next day</a:t>
            </a:r>
          </a:p>
          <a:p>
            <a:pPr lvl="1"/>
            <a:r>
              <a:rPr lang="en-US" dirty="0"/>
              <a:t>Not enough time between classes collaboration offline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60 minutes session, every alternative day</a:t>
            </a:r>
          </a:p>
          <a:p>
            <a:pPr lvl="1"/>
            <a:r>
              <a:rPr lang="en-US" dirty="0"/>
              <a:t>Attention span is a problem</a:t>
            </a:r>
          </a:p>
          <a:p>
            <a:pPr lvl="1"/>
            <a:r>
              <a:rPr lang="en-US" dirty="0"/>
              <a:t>Never have one continuous lecture for 60 minute</a:t>
            </a:r>
          </a:p>
          <a:p>
            <a:pPr lvl="1"/>
            <a:r>
              <a:rPr lang="en-US" dirty="0"/>
              <a:t>Ensure that the student has no more than 3 classes of 60 minutes every day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I recommend one hour every other day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441259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F3D93-C387-44E4-B8E9-82DBB6F17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450" y="402700"/>
            <a:ext cx="6706916" cy="856800"/>
          </a:xfrm>
        </p:spPr>
        <p:txBody>
          <a:bodyPr/>
          <a:lstStyle/>
          <a:p>
            <a:r>
              <a:rPr lang="en-US" sz="3600" dirty="0"/>
              <a:t>Decision to be made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6988A6-EC6D-4B70-9C5F-C70FAAA600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 err="1"/>
              <a:t>Powerpoint</a:t>
            </a:r>
            <a:endParaRPr lang="en-US" sz="1800" dirty="0"/>
          </a:p>
          <a:p>
            <a:pPr lvl="1"/>
            <a:r>
              <a:rPr lang="en-US" sz="1650" dirty="0"/>
              <a:t>Always prepare a power point for the session, organizing your thoughts</a:t>
            </a:r>
          </a:p>
          <a:p>
            <a:pPr lvl="1"/>
            <a:r>
              <a:rPr lang="en-US" sz="1650" dirty="0"/>
              <a:t>However, you should NOT start the session with a power point</a:t>
            </a:r>
          </a:p>
          <a:p>
            <a:pPr lvl="1"/>
            <a:r>
              <a:rPr lang="en-US" sz="1650" dirty="0"/>
              <a:t>Lecturer should always appear in the beginning of the </a:t>
            </a:r>
            <a:r>
              <a:rPr lang="en-US" sz="1650" dirty="0" smtClean="0"/>
              <a:t>lecture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0054A4-6952-4A50-97C8-F863199D791E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600" dirty="0"/>
              <a:t>Free style lecturing</a:t>
            </a:r>
          </a:p>
          <a:p>
            <a:pPr lvl="1"/>
            <a:r>
              <a:rPr lang="en-US" sz="1450" dirty="0"/>
              <a:t>Always prepare a power point to provide structure to the lecture</a:t>
            </a:r>
          </a:p>
          <a:p>
            <a:pPr lvl="1"/>
            <a:r>
              <a:rPr lang="en-US" sz="1450" dirty="0"/>
              <a:t>Preferred option is to give lectures in free style</a:t>
            </a:r>
          </a:p>
          <a:p>
            <a:pPr lvl="1"/>
            <a:r>
              <a:rPr lang="en-US" sz="1450" dirty="0"/>
              <a:t>Introduce videos and animations in </a:t>
            </a:r>
            <a:r>
              <a:rPr lang="en-US" sz="1450" dirty="0" smtClean="0"/>
              <a:t>between</a:t>
            </a:r>
          </a:p>
          <a:p>
            <a:pPr lvl="1"/>
            <a:r>
              <a:rPr lang="en-US" sz="1450" dirty="0" smtClean="0"/>
              <a:t>I recommend avoiding dependence on power point in the classroom</a:t>
            </a:r>
            <a:endParaRPr lang="en-US" sz="1450" dirty="0"/>
          </a:p>
          <a:p>
            <a:pPr lvl="1"/>
            <a:endParaRPr lang="en-US" sz="145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A94FF5-C69A-404B-9B06-2571A5197EC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68922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50" y="402700"/>
            <a:ext cx="4720460" cy="856800"/>
          </a:xfrm>
        </p:spPr>
        <p:txBody>
          <a:bodyPr/>
          <a:lstStyle/>
          <a:p>
            <a:r>
              <a:rPr lang="en-US" dirty="0" smtClean="0"/>
              <a:t>Decision to be made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Alone</a:t>
            </a:r>
          </a:p>
          <a:p>
            <a:pPr lvl="1"/>
            <a:r>
              <a:rPr lang="en-US" dirty="0" smtClean="0"/>
              <a:t>You will be alone handling the class</a:t>
            </a:r>
          </a:p>
          <a:p>
            <a:pPr lvl="1"/>
            <a:r>
              <a:rPr lang="en-US" dirty="0" smtClean="0"/>
              <a:t>Technical issues</a:t>
            </a:r>
          </a:p>
          <a:p>
            <a:pPr lvl="1"/>
            <a:r>
              <a:rPr lang="en-US" dirty="0" smtClean="0"/>
              <a:t>Following the </a:t>
            </a:r>
            <a:r>
              <a:rPr lang="en-US" dirty="0" err="1" smtClean="0"/>
              <a:t>chatlog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With an assistant</a:t>
            </a:r>
          </a:p>
          <a:p>
            <a:pPr lvl="1"/>
            <a:r>
              <a:rPr lang="en-US" dirty="0" smtClean="0"/>
              <a:t>You focus on handling the class</a:t>
            </a:r>
          </a:p>
          <a:p>
            <a:pPr lvl="1"/>
            <a:r>
              <a:rPr lang="en-US" dirty="0" smtClean="0"/>
              <a:t>Technical issues handled by somebody else</a:t>
            </a:r>
          </a:p>
          <a:p>
            <a:pPr lvl="1"/>
            <a:r>
              <a:rPr lang="en-US" dirty="0" smtClean="0"/>
              <a:t>Who also follow the chat log during the class and highlight the relevant questions or issues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21608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50" y="402700"/>
            <a:ext cx="6243782" cy="856800"/>
          </a:xfrm>
        </p:spPr>
        <p:txBody>
          <a:bodyPr/>
          <a:lstStyle/>
          <a:p>
            <a:r>
              <a:rPr lang="en-US" dirty="0"/>
              <a:t>Decision (Self or Collaborative)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Self</a:t>
            </a:r>
          </a:p>
          <a:p>
            <a:pPr lvl="1"/>
            <a:r>
              <a:rPr lang="en-US" dirty="0"/>
              <a:t>You are in full control of the course</a:t>
            </a:r>
          </a:p>
          <a:p>
            <a:pPr lvl="1"/>
            <a:r>
              <a:rPr lang="en-US" dirty="0"/>
              <a:t>Consistent style of teaching</a:t>
            </a:r>
          </a:p>
          <a:p>
            <a:pPr lvl="1"/>
            <a:r>
              <a:rPr lang="en-US" dirty="0"/>
              <a:t>Can establish better rapport with students</a:t>
            </a:r>
          </a:p>
          <a:p>
            <a:pPr lvl="1"/>
            <a:r>
              <a:rPr lang="en-US" dirty="0"/>
              <a:t>Very high work load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Collaborative (other teachers)</a:t>
            </a:r>
          </a:p>
          <a:p>
            <a:pPr lvl="1"/>
            <a:r>
              <a:rPr lang="en-US" dirty="0"/>
              <a:t>Reduce workload</a:t>
            </a:r>
          </a:p>
          <a:p>
            <a:pPr lvl="1"/>
            <a:r>
              <a:rPr lang="en-US" dirty="0"/>
              <a:t>Better attention from students</a:t>
            </a:r>
          </a:p>
          <a:p>
            <a:pPr lvl="1"/>
            <a:r>
              <a:rPr lang="en-US" dirty="0"/>
              <a:t>Varying style</a:t>
            </a:r>
          </a:p>
          <a:p>
            <a:pPr lvl="1"/>
            <a:r>
              <a:rPr lang="en-US" dirty="0"/>
              <a:t>Loss of continuity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I recommend collaboration !!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9136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50" y="402700"/>
            <a:ext cx="5762002" cy="856800"/>
          </a:xfrm>
        </p:spPr>
        <p:txBody>
          <a:bodyPr/>
          <a:lstStyle/>
          <a:p>
            <a:r>
              <a:rPr lang="en-US" dirty="0"/>
              <a:t>Decision (Discussion Forum)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Whatsapp</a:t>
            </a:r>
            <a:r>
              <a:rPr lang="en-US" dirty="0"/>
              <a:t>	</a:t>
            </a:r>
          </a:p>
          <a:p>
            <a:pPr lvl="1"/>
            <a:r>
              <a:rPr lang="en-US" dirty="0"/>
              <a:t>More familiar</a:t>
            </a:r>
          </a:p>
          <a:p>
            <a:pPr lvl="1"/>
            <a:r>
              <a:rPr lang="en-US" dirty="0"/>
              <a:t>More appropriate for a small group (</a:t>
            </a:r>
            <a:r>
              <a:rPr lang="en-US" dirty="0" err="1"/>
              <a:t>upto</a:t>
            </a:r>
            <a:r>
              <a:rPr lang="en-US" dirty="0"/>
              <a:t> 30)</a:t>
            </a:r>
          </a:p>
          <a:p>
            <a:pPr lvl="1"/>
            <a:r>
              <a:rPr lang="en-US" dirty="0"/>
              <a:t>Difficult to archive and search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Chat log/ Dedicated discussion fora</a:t>
            </a:r>
          </a:p>
          <a:p>
            <a:pPr lvl="1"/>
            <a:r>
              <a:rPr lang="en-US" dirty="0"/>
              <a:t>More professional</a:t>
            </a:r>
          </a:p>
          <a:p>
            <a:pPr lvl="1"/>
            <a:r>
              <a:rPr lang="en-US" dirty="0"/>
              <a:t>Can accommodate large number of students</a:t>
            </a:r>
          </a:p>
          <a:p>
            <a:pPr lvl="1"/>
            <a:r>
              <a:rPr lang="en-US" dirty="0"/>
              <a:t>Can have separate threads which one can follow</a:t>
            </a:r>
          </a:p>
          <a:p>
            <a:pPr lvl="1"/>
            <a:r>
              <a:rPr lang="en-US" dirty="0"/>
              <a:t>Archiving and searching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966868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4749279" cy="856800"/>
          </a:xfrm>
        </p:spPr>
        <p:txBody>
          <a:bodyPr/>
          <a:lstStyle/>
          <a:p>
            <a:r>
              <a:rPr lang="en-US" dirty="0"/>
              <a:t>Augmenting contents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Videos	</a:t>
            </a:r>
          </a:p>
          <a:p>
            <a:pPr lvl="1"/>
            <a:r>
              <a:rPr lang="en-US" dirty="0"/>
              <a:t>Ted Talks</a:t>
            </a:r>
          </a:p>
          <a:p>
            <a:pPr lvl="1"/>
            <a:r>
              <a:rPr lang="en-US" dirty="0"/>
              <a:t>Famous lectures</a:t>
            </a:r>
          </a:p>
          <a:p>
            <a:pPr lvl="1"/>
            <a:r>
              <a:rPr lang="en-US" dirty="0"/>
              <a:t>Documentaries</a:t>
            </a:r>
          </a:p>
          <a:p>
            <a:pPr lvl="1"/>
            <a:r>
              <a:rPr lang="en-US" dirty="0"/>
              <a:t>OERs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Reading Materials</a:t>
            </a:r>
          </a:p>
          <a:p>
            <a:pPr lvl="1"/>
            <a:r>
              <a:rPr lang="en-US" dirty="0"/>
              <a:t>News paper articles</a:t>
            </a:r>
          </a:p>
          <a:p>
            <a:pPr lvl="1"/>
            <a:r>
              <a:rPr lang="en-US" dirty="0"/>
              <a:t>Journal articles</a:t>
            </a:r>
          </a:p>
          <a:p>
            <a:pPr lvl="1"/>
            <a:r>
              <a:rPr lang="en-US" dirty="0"/>
              <a:t>Reports</a:t>
            </a:r>
          </a:p>
          <a:p>
            <a:pPr lvl="1"/>
            <a:r>
              <a:rPr lang="en-US" dirty="0"/>
              <a:t>Books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05993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4660789" cy="856800"/>
          </a:xfrm>
        </p:spPr>
        <p:txBody>
          <a:bodyPr/>
          <a:lstStyle/>
          <a:p>
            <a:r>
              <a:rPr lang="en-US" dirty="0" smtClean="0"/>
              <a:t>Good </a:t>
            </a:r>
            <a:r>
              <a:rPr lang="en-US" smtClean="0"/>
              <a:t>online behavior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everything available on internet is free to use</a:t>
            </a:r>
          </a:p>
          <a:p>
            <a:r>
              <a:rPr lang="en-US" dirty="0" smtClean="0"/>
              <a:t>You should verify if something has a copy right before you download, print or share</a:t>
            </a:r>
          </a:p>
          <a:p>
            <a:r>
              <a:rPr lang="en-US" dirty="0" smtClean="0"/>
              <a:t>Certainly think twice before you upload ANYTHING onto the net. 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Not everything on the internet is TRUE !</a:t>
            </a:r>
          </a:p>
          <a:p>
            <a:r>
              <a:rPr lang="en-US" dirty="0" smtClean="0"/>
              <a:t>Not even Wikipedia</a:t>
            </a:r>
          </a:p>
          <a:p>
            <a:r>
              <a:rPr lang="en-US" dirty="0" smtClean="0"/>
              <a:t>Use trusted sources while completing assignments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20810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we learn today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1.	Why teach online ?</a:t>
            </a:r>
          </a:p>
          <a:p>
            <a:r>
              <a:rPr lang="en-US" dirty="0"/>
              <a:t>2.	What are the key opportunities and challenges</a:t>
            </a:r>
          </a:p>
          <a:p>
            <a:r>
              <a:rPr lang="en-US" dirty="0"/>
              <a:t>3.	Key Decisions to be made</a:t>
            </a:r>
          </a:p>
          <a:p>
            <a:r>
              <a:rPr lang="en-US" dirty="0"/>
              <a:t>4.	Keeping Students engagement</a:t>
            </a:r>
          </a:p>
          <a:p>
            <a:r>
              <a:rPr lang="en-US" dirty="0"/>
              <a:t>5.	Grading of students</a:t>
            </a:r>
          </a:p>
          <a:p>
            <a:r>
              <a:rPr lang="en-US" dirty="0"/>
              <a:t>6.	Collaborating with other teachers </a:t>
            </a:r>
          </a:p>
          <a:p>
            <a:r>
              <a:rPr lang="en-US" dirty="0"/>
              <a:t>7.	Who are vulnerable students and how to support them ?</a:t>
            </a:r>
          </a:p>
          <a:p>
            <a:r>
              <a:rPr lang="en-US" dirty="0"/>
              <a:t>8.	Additional reading and resources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366073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Technical preparation</a:t>
            </a:r>
          </a:p>
          <a:p>
            <a:pPr lvl="1"/>
            <a:r>
              <a:rPr lang="en-US" dirty="0" smtClean="0"/>
              <a:t>Send out instructions on</a:t>
            </a:r>
          </a:p>
          <a:p>
            <a:pPr lvl="1"/>
            <a:r>
              <a:rPr lang="en-US" dirty="0" smtClean="0"/>
              <a:t>What equipment is needed</a:t>
            </a:r>
          </a:p>
          <a:p>
            <a:pPr lvl="1"/>
            <a:r>
              <a:rPr lang="en-US" dirty="0" smtClean="0"/>
              <a:t>What applications are to be downloaded</a:t>
            </a:r>
          </a:p>
          <a:p>
            <a:pPr lvl="1"/>
            <a:r>
              <a:rPr lang="en-US" dirty="0" smtClean="0"/>
              <a:t>Lecture times</a:t>
            </a:r>
          </a:p>
          <a:p>
            <a:pPr lvl="1"/>
            <a:r>
              <a:rPr lang="en-US" dirty="0" smtClean="0"/>
              <a:t>Internet speed</a:t>
            </a:r>
          </a:p>
          <a:p>
            <a:pPr lvl="1"/>
            <a:r>
              <a:rPr lang="en-US" dirty="0" smtClean="0"/>
              <a:t>Electricity</a:t>
            </a:r>
          </a:p>
          <a:p>
            <a:pPr lvl="1"/>
            <a:r>
              <a:rPr lang="en-US" dirty="0" smtClean="0"/>
              <a:t>Class etiquettes</a:t>
            </a:r>
          </a:p>
          <a:p>
            <a:pPr lvl="1"/>
            <a:r>
              <a:rPr lang="en-US" dirty="0" smtClean="0"/>
              <a:t>Form a </a:t>
            </a:r>
            <a:r>
              <a:rPr lang="en-US" dirty="0" err="1" smtClean="0"/>
              <a:t>whatsapp</a:t>
            </a:r>
            <a:r>
              <a:rPr lang="en-US" dirty="0" smtClean="0"/>
              <a:t> group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Academic preparation</a:t>
            </a:r>
          </a:p>
          <a:p>
            <a:pPr lvl="1"/>
            <a:r>
              <a:rPr lang="en-US" dirty="0" smtClean="0"/>
              <a:t>Send course outline</a:t>
            </a:r>
          </a:p>
          <a:p>
            <a:pPr lvl="1"/>
            <a:r>
              <a:rPr lang="en-US" dirty="0" smtClean="0"/>
              <a:t>Lecture plans</a:t>
            </a:r>
          </a:p>
          <a:p>
            <a:pPr lvl="1"/>
            <a:r>
              <a:rPr lang="en-US" dirty="0" smtClean="0"/>
              <a:t>Grading systems</a:t>
            </a:r>
          </a:p>
          <a:p>
            <a:pPr lvl="1"/>
            <a:r>
              <a:rPr lang="en-US" dirty="0" smtClean="0"/>
              <a:t>Examination plans</a:t>
            </a:r>
          </a:p>
          <a:p>
            <a:pPr lvl="1"/>
            <a:r>
              <a:rPr lang="en-US" dirty="0" smtClean="0"/>
              <a:t>Background reading</a:t>
            </a:r>
          </a:p>
          <a:p>
            <a:pPr lvl="1"/>
            <a:r>
              <a:rPr lang="en-US" dirty="0" smtClean="0"/>
              <a:t>A format to keep students daily activities, can be electronic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916069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 - Day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Teachers' end</a:t>
            </a:r>
          </a:p>
          <a:p>
            <a:pPr lvl="1"/>
            <a:r>
              <a:rPr lang="en-US" dirty="0" smtClean="0"/>
              <a:t>Assume few things will go wrong</a:t>
            </a:r>
          </a:p>
          <a:p>
            <a:pPr lvl="1"/>
            <a:r>
              <a:rPr lang="en-US" dirty="0" smtClean="0"/>
              <a:t>Have a parallel channel ready to communicate to students (</a:t>
            </a:r>
            <a:r>
              <a:rPr lang="en-US" dirty="0" err="1" smtClean="0"/>
              <a:t>Whatsapp</a:t>
            </a:r>
            <a:r>
              <a:rPr lang="en-US" dirty="0" smtClean="0"/>
              <a:t> group)</a:t>
            </a:r>
          </a:p>
          <a:p>
            <a:pPr lvl="1"/>
            <a:r>
              <a:rPr lang="en-US" dirty="0" smtClean="0"/>
              <a:t>Spend the first day to check out the systems, sharing, using chat logs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Do not take panic </a:t>
            </a:r>
            <a:r>
              <a:rPr lang="en-US" dirty="0" err="1" smtClean="0"/>
              <a:t>whatsapp</a:t>
            </a:r>
            <a:r>
              <a:rPr lang="en-US" dirty="0" smtClean="0"/>
              <a:t> calls from students or parents</a:t>
            </a:r>
          </a:p>
          <a:p>
            <a:pPr lvl="1"/>
            <a:r>
              <a:rPr lang="en-US" dirty="0" smtClean="0"/>
              <a:t>Don’t expect perfection. If the system worked smoothly, that is enough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Student’s end</a:t>
            </a:r>
            <a:endParaRPr lang="en-US" dirty="0"/>
          </a:p>
          <a:p>
            <a:pPr lvl="1"/>
            <a:r>
              <a:rPr lang="en-US" dirty="0" smtClean="0"/>
              <a:t>Not all students will be able to access the class smoothly</a:t>
            </a:r>
          </a:p>
          <a:p>
            <a:pPr lvl="1"/>
            <a:r>
              <a:rPr lang="en-US" dirty="0" smtClean="0"/>
              <a:t>Ask your technical support team to help them</a:t>
            </a:r>
          </a:p>
          <a:p>
            <a:pPr lvl="1"/>
            <a:r>
              <a:rPr lang="en-US" dirty="0" smtClean="0"/>
              <a:t>For bandwidth reasons it is best to use audio only for students</a:t>
            </a:r>
          </a:p>
          <a:p>
            <a:pPr lvl="1"/>
            <a:r>
              <a:rPr lang="en-US" dirty="0" smtClean="0"/>
              <a:t>Mute students, ask them to write on chat log if they wish to ask a question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16587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5978312" cy="856800"/>
          </a:xfrm>
        </p:spPr>
        <p:txBody>
          <a:bodyPr/>
          <a:lstStyle/>
          <a:p>
            <a:r>
              <a:rPr lang="en-US" dirty="0"/>
              <a:t>Maintaining student Involvement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Prescriptive</a:t>
            </a:r>
          </a:p>
          <a:p>
            <a:pPr lvl="1"/>
            <a:r>
              <a:rPr lang="en-US" sz="1650" dirty="0"/>
              <a:t>Every student to ask at least one clarification question or make a comment after every session (on the forum)</a:t>
            </a:r>
          </a:p>
          <a:p>
            <a:pPr lvl="1"/>
            <a:r>
              <a:rPr lang="en-US" sz="1650" dirty="0"/>
              <a:t>Every student to engage in one collaborative activity per week</a:t>
            </a:r>
          </a:p>
          <a:p>
            <a:pPr lvl="1"/>
            <a:r>
              <a:rPr lang="en-US" sz="1650" dirty="0"/>
              <a:t>Students asked to keep a digital log of their </a:t>
            </a:r>
            <a:r>
              <a:rPr lang="en-US" sz="1650" dirty="0" smtClean="0"/>
              <a:t>engagement</a:t>
            </a:r>
          </a:p>
          <a:p>
            <a:pPr lvl="1"/>
            <a:r>
              <a:rPr lang="en-US" sz="1650" dirty="0" smtClean="0"/>
              <a:t>Be generous with praise when you see creative work or collaboration</a:t>
            </a:r>
            <a:endParaRPr lang="en-US" sz="165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800" dirty="0"/>
              <a:t>Free Style</a:t>
            </a:r>
          </a:p>
          <a:p>
            <a:pPr lvl="1"/>
            <a:r>
              <a:rPr lang="en-US" sz="1650" dirty="0"/>
              <a:t>Students free to ask questions or make comments </a:t>
            </a:r>
          </a:p>
          <a:p>
            <a:pPr lvl="1"/>
            <a:r>
              <a:rPr lang="en-US" sz="1650" dirty="0"/>
              <a:t>Students encouraged to collaborate</a:t>
            </a:r>
          </a:p>
          <a:p>
            <a:pPr lvl="1"/>
            <a:r>
              <a:rPr lang="en-US" sz="1650" dirty="0"/>
              <a:t>Students asked to keep a digital log of their engagement</a:t>
            </a:r>
          </a:p>
          <a:p>
            <a:pPr lvl="1"/>
            <a:r>
              <a:rPr lang="en-US" sz="1650" dirty="0"/>
              <a:t>Students graded for their engagement </a:t>
            </a:r>
            <a:r>
              <a:rPr lang="en-US" sz="1650" dirty="0" smtClean="0"/>
              <a:t>level</a:t>
            </a:r>
          </a:p>
          <a:p>
            <a:pPr lvl="1"/>
            <a:r>
              <a:rPr lang="en-US" sz="1650" dirty="0" smtClean="0"/>
              <a:t>Be generous with praise</a:t>
            </a:r>
            <a:endParaRPr lang="en-US" sz="165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179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50" y="402700"/>
            <a:ext cx="7591100" cy="856800"/>
          </a:xfrm>
        </p:spPr>
        <p:txBody>
          <a:bodyPr/>
          <a:lstStyle/>
          <a:p>
            <a:r>
              <a:rPr lang="en-US" dirty="0"/>
              <a:t>Fostering collaboration and competition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Concept</a:t>
            </a:r>
          </a:p>
          <a:p>
            <a:pPr lvl="1"/>
            <a:r>
              <a:rPr lang="en-US" dirty="0"/>
              <a:t>Every week provide one activity on which two or more people need to collaborate</a:t>
            </a:r>
          </a:p>
          <a:p>
            <a:pPr lvl="1"/>
            <a:r>
              <a:rPr lang="en-US" dirty="0"/>
              <a:t>Grading to be done peer to peer</a:t>
            </a:r>
          </a:p>
          <a:p>
            <a:pPr lvl="1"/>
            <a:r>
              <a:rPr lang="en-US" dirty="0"/>
              <a:t>End of session ask more people to collaborate and do bigger/practical projects</a:t>
            </a:r>
          </a:p>
          <a:p>
            <a:pPr lvl="1"/>
            <a:r>
              <a:rPr lang="en-US" dirty="0"/>
              <a:t>Use their interest in social media tools to collaborate and </a:t>
            </a:r>
            <a:r>
              <a:rPr lang="en-US" dirty="0" smtClean="0"/>
              <a:t>promote</a:t>
            </a:r>
          </a:p>
          <a:p>
            <a:pPr lvl="1"/>
            <a:r>
              <a:rPr lang="en-US" dirty="0" smtClean="0"/>
              <a:t>If students comes with own plans, then consider them with open mind and encourage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Format</a:t>
            </a:r>
          </a:p>
          <a:p>
            <a:pPr lvl="1"/>
            <a:r>
              <a:rPr lang="en-US" dirty="0"/>
              <a:t>Provide a forum to collaborate</a:t>
            </a:r>
          </a:p>
          <a:p>
            <a:pPr lvl="1"/>
            <a:r>
              <a:rPr lang="en-US" dirty="0"/>
              <a:t>Specify outputs needed</a:t>
            </a:r>
          </a:p>
          <a:p>
            <a:pPr lvl="1"/>
            <a:r>
              <a:rPr lang="en-US" dirty="0"/>
              <a:t>Bring a spirit of competition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861000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50" y="343707"/>
            <a:ext cx="4582131" cy="856800"/>
          </a:xfrm>
        </p:spPr>
        <p:txBody>
          <a:bodyPr/>
          <a:lstStyle/>
          <a:p>
            <a:r>
              <a:rPr lang="en-US" b="1" dirty="0"/>
              <a:t>Continuous evaluation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Quizzes	</a:t>
            </a:r>
          </a:p>
          <a:p>
            <a:pPr lvl="1"/>
            <a:r>
              <a:rPr lang="en-US" dirty="0"/>
              <a:t>Conduct </a:t>
            </a:r>
            <a:r>
              <a:rPr lang="en-US" dirty="0" err="1"/>
              <a:t>realtime</a:t>
            </a:r>
            <a:r>
              <a:rPr lang="en-US" dirty="0"/>
              <a:t> </a:t>
            </a:r>
            <a:r>
              <a:rPr lang="en-US" dirty="0" smtClean="0"/>
              <a:t>quizzes (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err="1" smtClean="0"/>
              <a:t>Kahoot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/>
              <a:t>Technology could be challenging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Blogs</a:t>
            </a:r>
            <a:endParaRPr lang="en-US" dirty="0"/>
          </a:p>
          <a:p>
            <a:pPr lvl="1"/>
            <a:r>
              <a:rPr lang="en-US" dirty="0"/>
              <a:t>Ask for regular reports</a:t>
            </a:r>
          </a:p>
          <a:p>
            <a:pPr lvl="1"/>
            <a:r>
              <a:rPr lang="en-US" dirty="0"/>
              <a:t>Plagiarism or </a:t>
            </a:r>
            <a:r>
              <a:rPr lang="en-US" dirty="0" smtClean="0"/>
              <a:t>somebody else </a:t>
            </a:r>
            <a:r>
              <a:rPr lang="en-US" dirty="0"/>
              <a:t>doing home work is an issue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625197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88F7B-0E3F-4E11-8AE3-7EB2F3FAB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450" y="491613"/>
            <a:ext cx="4700118" cy="630062"/>
          </a:xfrm>
        </p:spPr>
        <p:txBody>
          <a:bodyPr/>
          <a:lstStyle/>
          <a:p>
            <a:r>
              <a:rPr lang="en-US" sz="2800" dirty="0"/>
              <a:t>Vulnerable Students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5815D-1167-4707-B150-66367C1BAE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/>
              <a:t>Differently abled students</a:t>
            </a:r>
          </a:p>
          <a:p>
            <a:pPr lvl="1"/>
            <a:r>
              <a:rPr lang="en-US" sz="1400" dirty="0"/>
              <a:t>Create a buddy system</a:t>
            </a:r>
          </a:p>
          <a:p>
            <a:pPr lvl="1"/>
            <a:r>
              <a:rPr lang="en-US" sz="1400" dirty="0"/>
              <a:t>Work with parents</a:t>
            </a:r>
          </a:p>
          <a:p>
            <a:pPr lvl="1"/>
            <a:r>
              <a:rPr lang="en-US" sz="1400" dirty="0"/>
              <a:t>Tutoring support</a:t>
            </a:r>
          </a:p>
          <a:p>
            <a:r>
              <a:rPr lang="en-US" sz="1400" dirty="0"/>
              <a:t>Students who are not good at studies</a:t>
            </a:r>
          </a:p>
          <a:p>
            <a:pPr lvl="1"/>
            <a:r>
              <a:rPr lang="en-US" sz="1400" dirty="0"/>
              <a:t>Create a buddy system</a:t>
            </a:r>
          </a:p>
          <a:p>
            <a:pPr lvl="1"/>
            <a:r>
              <a:rPr lang="en-US" sz="1400" dirty="0"/>
              <a:t>Work with parents</a:t>
            </a:r>
          </a:p>
          <a:p>
            <a:pPr lvl="1"/>
            <a:r>
              <a:rPr lang="en-US" sz="1400" dirty="0"/>
              <a:t>Tutoring support</a:t>
            </a:r>
          </a:p>
          <a:p>
            <a:r>
              <a:rPr lang="en-US" sz="1400" dirty="0"/>
              <a:t>Girl students</a:t>
            </a:r>
          </a:p>
          <a:p>
            <a:pPr lvl="1"/>
            <a:r>
              <a:rPr lang="en-US" sz="1400" dirty="0" smtClean="0"/>
              <a:t>Different roles at home</a:t>
            </a:r>
            <a:endParaRPr lang="en-US" sz="1400" dirty="0"/>
          </a:p>
          <a:p>
            <a:pPr lvl="1"/>
            <a:endParaRPr lang="en-US" sz="1650" dirty="0"/>
          </a:p>
          <a:p>
            <a:endParaRPr lang="en-US" sz="18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7C1EC5-23A9-4F63-B360-BCEEED12749F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400" dirty="0"/>
              <a:t>Students who have language difficulties</a:t>
            </a:r>
          </a:p>
          <a:p>
            <a:pPr lvl="1"/>
            <a:r>
              <a:rPr lang="en-US" sz="1400" dirty="0"/>
              <a:t>Create a buddy system</a:t>
            </a:r>
          </a:p>
          <a:p>
            <a:pPr lvl="1"/>
            <a:r>
              <a:rPr lang="en-US" sz="1400" dirty="0"/>
              <a:t>Work with parents</a:t>
            </a:r>
          </a:p>
          <a:p>
            <a:pPr lvl="1"/>
            <a:r>
              <a:rPr lang="en-US" sz="1400" dirty="0"/>
              <a:t>Tutoring support</a:t>
            </a:r>
          </a:p>
          <a:p>
            <a:r>
              <a:rPr lang="en-US" sz="1400" dirty="0"/>
              <a:t>Students who does not have access to high speed internet, tablets, electricity </a:t>
            </a:r>
            <a:r>
              <a:rPr lang="en-US" sz="1400" dirty="0" err="1"/>
              <a:t>etc</a:t>
            </a:r>
            <a:endParaRPr lang="en-US" sz="1400" dirty="0"/>
          </a:p>
          <a:p>
            <a:pPr lvl="1"/>
            <a:r>
              <a:rPr lang="en-US" sz="1400" dirty="0"/>
              <a:t>Consider providing learning instruments</a:t>
            </a:r>
          </a:p>
          <a:p>
            <a:pPr lvl="1"/>
            <a:r>
              <a:rPr lang="en-US" sz="1400" dirty="0"/>
              <a:t>Use libraries or other common learning centers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9CC017-1369-4A81-94AA-3A3386166EA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79420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50" y="402700"/>
            <a:ext cx="5545692" cy="856800"/>
          </a:xfrm>
        </p:spPr>
        <p:txBody>
          <a:bodyPr/>
          <a:lstStyle/>
          <a:p>
            <a:r>
              <a:rPr lang="en-US" dirty="0"/>
              <a:t>Plagiarism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002" y="1656975"/>
            <a:ext cx="3587400" cy="3077100"/>
          </a:xfrm>
        </p:spPr>
        <p:txBody>
          <a:bodyPr/>
          <a:lstStyle/>
          <a:p>
            <a:r>
              <a:rPr lang="en-US" sz="1800" dirty="0"/>
              <a:t>Electronic checking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542448" y="1656975"/>
            <a:ext cx="3587400" cy="3077100"/>
          </a:xfrm>
        </p:spPr>
        <p:txBody>
          <a:bodyPr/>
          <a:lstStyle/>
          <a:p>
            <a:r>
              <a:rPr lang="en-US" sz="1800" dirty="0" err="1"/>
              <a:t>Minimise</a:t>
            </a:r>
            <a:r>
              <a:rPr lang="en-US" sz="1800" dirty="0"/>
              <a:t> opportunities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285645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Final Assessments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A combination of </a:t>
            </a:r>
          </a:p>
          <a:p>
            <a:pPr lvl="1"/>
            <a:r>
              <a:rPr lang="en-US" sz="1650" dirty="0"/>
              <a:t>Class participation</a:t>
            </a:r>
          </a:p>
          <a:p>
            <a:pPr lvl="1"/>
            <a:r>
              <a:rPr lang="en-US" sz="1650" dirty="0"/>
              <a:t>Collaboration</a:t>
            </a:r>
          </a:p>
          <a:p>
            <a:pPr lvl="1"/>
            <a:r>
              <a:rPr lang="en-US" sz="1650" dirty="0"/>
              <a:t>Assignments and quizzes</a:t>
            </a:r>
          </a:p>
          <a:p>
            <a:pPr lvl="1"/>
            <a:r>
              <a:rPr lang="en-US" sz="1650" dirty="0"/>
              <a:t>Projects</a:t>
            </a:r>
          </a:p>
          <a:p>
            <a:pPr lvl="1"/>
            <a:r>
              <a:rPr lang="en-US" sz="1650" dirty="0"/>
              <a:t>Final exams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Proctoring</a:t>
            </a:r>
          </a:p>
          <a:p>
            <a:pPr lvl="1"/>
            <a:r>
              <a:rPr lang="en-US" dirty="0"/>
              <a:t>Conduct exams in colleges</a:t>
            </a:r>
          </a:p>
          <a:p>
            <a:pPr lvl="1"/>
            <a:r>
              <a:rPr lang="en-US" dirty="0"/>
              <a:t>Cluster exams approach</a:t>
            </a:r>
          </a:p>
          <a:p>
            <a:pPr lvl="1"/>
            <a:r>
              <a:rPr lang="en-US" dirty="0"/>
              <a:t>Proctored exam centers</a:t>
            </a:r>
          </a:p>
          <a:p>
            <a:pPr lvl="1"/>
            <a:r>
              <a:rPr lang="en-US"/>
              <a:t>Online </a:t>
            </a:r>
            <a:r>
              <a:rPr lang="en-US" dirty="0"/>
              <a:t>proctoring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514906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7099189" cy="856800"/>
          </a:xfrm>
        </p:spPr>
        <p:txBody>
          <a:bodyPr/>
          <a:lstStyle/>
          <a:p>
            <a:r>
              <a:rPr lang="en-US" dirty="0"/>
              <a:t>Collaborate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Within Kerala</a:t>
            </a:r>
          </a:p>
          <a:p>
            <a:pPr lvl="1"/>
            <a:r>
              <a:rPr lang="en-US" dirty="0"/>
              <a:t>Form </a:t>
            </a:r>
            <a:r>
              <a:rPr lang="en-US" dirty="0" err="1"/>
              <a:t>whatsapp</a:t>
            </a:r>
            <a:r>
              <a:rPr lang="en-US" dirty="0"/>
              <a:t> groups within teachers </a:t>
            </a:r>
          </a:p>
          <a:p>
            <a:pPr lvl="1"/>
            <a:r>
              <a:rPr lang="en-US" dirty="0"/>
              <a:t>Share best practices</a:t>
            </a:r>
          </a:p>
          <a:p>
            <a:pPr lvl="1"/>
            <a:r>
              <a:rPr lang="en-US" dirty="0"/>
              <a:t>Invite each other to sessions</a:t>
            </a:r>
          </a:p>
          <a:p>
            <a:pPr lvl="1"/>
            <a:r>
              <a:rPr lang="en-US" dirty="0"/>
              <a:t>Take other’s videos or session notes</a:t>
            </a:r>
          </a:p>
          <a:p>
            <a:pPr lvl="1"/>
            <a:r>
              <a:rPr lang="en-US" dirty="0"/>
              <a:t>Share frustrations and challenges</a:t>
            </a:r>
          </a:p>
          <a:p>
            <a:pPr lvl="1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World</a:t>
            </a:r>
          </a:p>
          <a:p>
            <a:pPr lvl="1"/>
            <a:r>
              <a:rPr lang="en-US" dirty="0"/>
              <a:t>MOOCs on “How to Teach Online”</a:t>
            </a:r>
          </a:p>
          <a:p>
            <a:pPr lvl="1"/>
            <a:r>
              <a:rPr lang="en-US" dirty="0"/>
              <a:t>Many articles and books </a:t>
            </a:r>
          </a:p>
          <a:p>
            <a:pPr lvl="1"/>
            <a:r>
              <a:rPr lang="en-US" dirty="0"/>
              <a:t>Study few courses yourselves</a:t>
            </a:r>
          </a:p>
          <a:p>
            <a:pPr lvl="1"/>
            <a:r>
              <a:rPr lang="en-US" dirty="0"/>
              <a:t>Don’t be intimidated, what you see are world class professionals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165438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50" y="402700"/>
            <a:ext cx="5565356" cy="856800"/>
          </a:xfrm>
        </p:spPr>
        <p:txBody>
          <a:bodyPr/>
          <a:lstStyle/>
          <a:p>
            <a:r>
              <a:rPr lang="en-US" dirty="0"/>
              <a:t>Be Gentle on yourself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</a:t>
            </a:r>
          </a:p>
          <a:p>
            <a:pPr lvl="1"/>
            <a:r>
              <a:rPr lang="en-US" dirty="0"/>
              <a:t>You were not taught to do online teaching</a:t>
            </a:r>
          </a:p>
          <a:p>
            <a:pPr lvl="1"/>
            <a:r>
              <a:rPr lang="en-US" dirty="0"/>
              <a:t>Technology is limiting</a:t>
            </a:r>
          </a:p>
          <a:p>
            <a:pPr lvl="1"/>
            <a:r>
              <a:rPr lang="en-US" dirty="0"/>
              <a:t>Curriculum and exam systems are not geared up for online teaching</a:t>
            </a:r>
          </a:p>
          <a:p>
            <a:pPr lvl="1"/>
            <a:r>
              <a:rPr lang="en-US" dirty="0"/>
              <a:t>Normally it takes 6 months planning to do online teaching</a:t>
            </a:r>
          </a:p>
          <a:p>
            <a:pPr lvl="1"/>
            <a:r>
              <a:rPr lang="en-US" dirty="0"/>
              <a:t>Cost of developing one course could be </a:t>
            </a:r>
            <a:r>
              <a:rPr lang="en-US" dirty="0" err="1"/>
              <a:t>upto</a:t>
            </a:r>
            <a:r>
              <a:rPr lang="en-US" dirty="0"/>
              <a:t> 1 crore !</a:t>
            </a:r>
          </a:p>
          <a:p>
            <a:pPr lvl="1"/>
            <a:r>
              <a:rPr lang="en-US" dirty="0"/>
              <a:t>We are in unusual times, you are responding to a crisis</a:t>
            </a:r>
          </a:p>
          <a:p>
            <a:pPr lvl="1"/>
            <a:r>
              <a:rPr lang="en-US" dirty="0"/>
              <a:t>You are a STAR !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/>
              <a:t>Student</a:t>
            </a:r>
          </a:p>
          <a:p>
            <a:pPr lvl="1"/>
            <a:r>
              <a:rPr lang="en-US" dirty="0"/>
              <a:t>More used to technology</a:t>
            </a:r>
          </a:p>
          <a:p>
            <a:pPr lvl="1"/>
            <a:r>
              <a:rPr lang="en-US" dirty="0"/>
              <a:t>Familiar with worlds best teachers and animation</a:t>
            </a:r>
          </a:p>
          <a:p>
            <a:pPr lvl="1"/>
            <a:r>
              <a:rPr lang="en-US" dirty="0"/>
              <a:t>Very high expectations</a:t>
            </a:r>
          </a:p>
          <a:p>
            <a:pPr lvl="1"/>
            <a:r>
              <a:rPr lang="en-US" dirty="0"/>
              <a:t>Many have challenges with technology</a:t>
            </a:r>
          </a:p>
          <a:p>
            <a:pPr lvl="1"/>
            <a:r>
              <a:rPr lang="en-US" dirty="0"/>
              <a:t>Many are not motivated to study and still try to get by</a:t>
            </a:r>
          </a:p>
          <a:p>
            <a:pPr lvl="1"/>
            <a:r>
              <a:rPr lang="en-US" dirty="0"/>
              <a:t>Uncertain future, no career prospects</a:t>
            </a:r>
          </a:p>
          <a:p>
            <a:pPr lvl="1"/>
            <a:r>
              <a:rPr lang="en-US" dirty="0"/>
              <a:t>Challenging time for them too 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64878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5339215" cy="856800"/>
          </a:xfrm>
        </p:spPr>
        <p:txBody>
          <a:bodyPr/>
          <a:lstStyle/>
          <a:p>
            <a:r>
              <a:rPr lang="en-US" sz="4800" dirty="0"/>
              <a:t>Why teach online 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Because it is Lockdown </a:t>
            </a:r>
          </a:p>
          <a:p>
            <a:r>
              <a:rPr lang="en-US" sz="1800" dirty="0"/>
              <a:t>But this is also the </a:t>
            </a:r>
            <a:r>
              <a:rPr lang="en-US" sz="1800" dirty="0" smtClean="0"/>
              <a:t>future </a:t>
            </a:r>
            <a:r>
              <a:rPr lang="en-GB" sz="1800" dirty="0" smtClean="0"/>
              <a:t>Students </a:t>
            </a:r>
            <a:r>
              <a:rPr lang="en-GB" sz="1800" dirty="0"/>
              <a:t>will increasingly need to develop skills that will translate into workplace efficiency in later life. </a:t>
            </a:r>
            <a:endParaRPr lang="en-GB" sz="1800" dirty="0" smtClean="0"/>
          </a:p>
          <a:p>
            <a:r>
              <a:rPr lang="en-GB" sz="1800" dirty="0" smtClean="0"/>
              <a:t>Autonomy, collaboration and digital literacy</a:t>
            </a:r>
          </a:p>
          <a:p>
            <a:r>
              <a:rPr lang="en-GB" sz="1800" dirty="0" smtClean="0"/>
              <a:t>AI/Robotics will change teaching, you need to prepare for future too</a:t>
            </a:r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sz="1800" dirty="0"/>
              <a:t>Open Educational Resources</a:t>
            </a:r>
          </a:p>
          <a:p>
            <a:r>
              <a:rPr lang="en-US" sz="1800" dirty="0" smtClean="0"/>
              <a:t>In house </a:t>
            </a:r>
            <a:r>
              <a:rPr lang="en-US" sz="1800" dirty="0"/>
              <a:t>trainings</a:t>
            </a:r>
          </a:p>
          <a:p>
            <a:r>
              <a:rPr lang="en-US" sz="1800" dirty="0"/>
              <a:t>MOOCs</a:t>
            </a:r>
          </a:p>
          <a:p>
            <a:r>
              <a:rPr lang="en-US" sz="1800" dirty="0"/>
              <a:t>Online Educational Platforms</a:t>
            </a:r>
          </a:p>
          <a:p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920880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966"/>
            </a:gs>
            <a:gs pos="100000">
              <a:srgbClr val="FF99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4" name="Google Shape;874;p39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26425" y="1451225"/>
            <a:ext cx="2291150" cy="550600"/>
          </a:xfrm>
          <a:prstGeom prst="rect">
            <a:avLst/>
          </a:prstGeom>
          <a:noFill/>
          <a:ln>
            <a:noFill/>
          </a:ln>
        </p:spPr>
      </p:pic>
      <p:sp>
        <p:nvSpPr>
          <p:cNvPr id="875" name="Google Shape;875;p39"/>
          <p:cNvSpPr txBox="1"/>
          <p:nvPr/>
        </p:nvSpPr>
        <p:spPr>
          <a:xfrm>
            <a:off x="1106100" y="2209500"/>
            <a:ext cx="6931800" cy="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Free templates for all your presentation needs</a:t>
            </a:r>
            <a:endParaRPr sz="18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876" name="Google Shape;876;p39"/>
          <p:cNvGrpSpPr/>
          <p:nvPr/>
        </p:nvGrpSpPr>
        <p:grpSpPr>
          <a:xfrm>
            <a:off x="690575" y="3290132"/>
            <a:ext cx="7762851" cy="892418"/>
            <a:chOff x="801125" y="3213932"/>
            <a:chExt cx="7762851" cy="892418"/>
          </a:xfrm>
        </p:grpSpPr>
        <p:grpSp>
          <p:nvGrpSpPr>
            <p:cNvPr id="877" name="Google Shape;877;p39"/>
            <p:cNvGrpSpPr/>
            <p:nvPr/>
          </p:nvGrpSpPr>
          <p:grpSpPr>
            <a:xfrm>
              <a:off x="4845759" y="3213932"/>
              <a:ext cx="1695900" cy="892418"/>
              <a:chOff x="4845759" y="3213932"/>
              <a:chExt cx="1695900" cy="892418"/>
            </a:xfrm>
          </p:grpSpPr>
          <p:sp>
            <p:nvSpPr>
              <p:cNvPr id="878" name="Google Shape;878;p39"/>
              <p:cNvSpPr txBox="1"/>
              <p:nvPr/>
            </p:nvSpPr>
            <p:spPr>
              <a:xfrm>
                <a:off x="4845759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Ready to use, professional and customizable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79" name="Google Shape;879;p39"/>
              <p:cNvSpPr/>
              <p:nvPr/>
            </p:nvSpPr>
            <p:spPr>
              <a:xfrm>
                <a:off x="5603395" y="3213932"/>
                <a:ext cx="180627" cy="181175"/>
              </a:xfrm>
              <a:custGeom>
                <a:avLst/>
                <a:gdLst/>
                <a:ahLst/>
                <a:cxnLst/>
                <a:rect l="l" t="t" r="r" b="b"/>
                <a:pathLst>
                  <a:path w="5929" h="5947" extrusionOk="0">
                    <a:moveTo>
                      <a:pt x="4679" y="0"/>
                    </a:moveTo>
                    <a:lnTo>
                      <a:pt x="4567" y="19"/>
                    </a:lnTo>
                    <a:lnTo>
                      <a:pt x="4474" y="37"/>
                    </a:lnTo>
                    <a:lnTo>
                      <a:pt x="4381" y="93"/>
                    </a:lnTo>
                    <a:lnTo>
                      <a:pt x="4288" y="168"/>
                    </a:lnTo>
                    <a:lnTo>
                      <a:pt x="3747" y="690"/>
                    </a:lnTo>
                    <a:lnTo>
                      <a:pt x="3729" y="746"/>
                    </a:lnTo>
                    <a:lnTo>
                      <a:pt x="3710" y="802"/>
                    </a:lnTo>
                    <a:lnTo>
                      <a:pt x="3729" y="857"/>
                    </a:lnTo>
                    <a:lnTo>
                      <a:pt x="3747" y="895"/>
                    </a:lnTo>
                    <a:lnTo>
                      <a:pt x="5033" y="2181"/>
                    </a:lnTo>
                    <a:lnTo>
                      <a:pt x="5089" y="2218"/>
                    </a:lnTo>
                    <a:lnTo>
                      <a:pt x="5182" y="2218"/>
                    </a:lnTo>
                    <a:lnTo>
                      <a:pt x="5238" y="2181"/>
                    </a:lnTo>
                    <a:lnTo>
                      <a:pt x="5779" y="1640"/>
                    </a:lnTo>
                    <a:lnTo>
                      <a:pt x="5835" y="1566"/>
                    </a:lnTo>
                    <a:lnTo>
                      <a:pt x="5891" y="1473"/>
                    </a:lnTo>
                    <a:lnTo>
                      <a:pt x="5928" y="1361"/>
                    </a:lnTo>
                    <a:lnTo>
                      <a:pt x="5928" y="1249"/>
                    </a:lnTo>
                    <a:lnTo>
                      <a:pt x="5928" y="1156"/>
                    </a:lnTo>
                    <a:lnTo>
                      <a:pt x="5891" y="1044"/>
                    </a:lnTo>
                    <a:lnTo>
                      <a:pt x="5835" y="951"/>
                    </a:lnTo>
                    <a:lnTo>
                      <a:pt x="5779" y="857"/>
                    </a:lnTo>
                    <a:lnTo>
                      <a:pt x="5071" y="168"/>
                    </a:lnTo>
                    <a:lnTo>
                      <a:pt x="4977" y="93"/>
                    </a:lnTo>
                    <a:lnTo>
                      <a:pt x="4884" y="37"/>
                    </a:lnTo>
                    <a:lnTo>
                      <a:pt x="4791" y="19"/>
                    </a:lnTo>
                    <a:lnTo>
                      <a:pt x="4679" y="0"/>
                    </a:lnTo>
                    <a:close/>
                    <a:moveTo>
                      <a:pt x="3393" y="1883"/>
                    </a:moveTo>
                    <a:lnTo>
                      <a:pt x="3449" y="1920"/>
                    </a:lnTo>
                    <a:lnTo>
                      <a:pt x="3486" y="1976"/>
                    </a:lnTo>
                    <a:lnTo>
                      <a:pt x="3505" y="2050"/>
                    </a:lnTo>
                    <a:lnTo>
                      <a:pt x="3486" y="2106"/>
                    </a:lnTo>
                    <a:lnTo>
                      <a:pt x="3449" y="2162"/>
                    </a:lnTo>
                    <a:lnTo>
                      <a:pt x="1660" y="3952"/>
                    </a:lnTo>
                    <a:lnTo>
                      <a:pt x="1604" y="3970"/>
                    </a:lnTo>
                    <a:lnTo>
                      <a:pt x="1548" y="3989"/>
                    </a:lnTo>
                    <a:lnTo>
                      <a:pt x="1492" y="3970"/>
                    </a:lnTo>
                    <a:lnTo>
                      <a:pt x="1436" y="3952"/>
                    </a:lnTo>
                    <a:lnTo>
                      <a:pt x="1399" y="3896"/>
                    </a:lnTo>
                    <a:lnTo>
                      <a:pt x="1380" y="3821"/>
                    </a:lnTo>
                    <a:lnTo>
                      <a:pt x="1399" y="3765"/>
                    </a:lnTo>
                    <a:lnTo>
                      <a:pt x="1436" y="3709"/>
                    </a:lnTo>
                    <a:lnTo>
                      <a:pt x="3225" y="1920"/>
                    </a:lnTo>
                    <a:lnTo>
                      <a:pt x="3281" y="1883"/>
                    </a:lnTo>
                    <a:close/>
                    <a:moveTo>
                      <a:pt x="1007" y="4362"/>
                    </a:moveTo>
                    <a:lnTo>
                      <a:pt x="1007" y="4921"/>
                    </a:lnTo>
                    <a:lnTo>
                      <a:pt x="1566" y="4921"/>
                    </a:lnTo>
                    <a:lnTo>
                      <a:pt x="1566" y="5331"/>
                    </a:lnTo>
                    <a:lnTo>
                      <a:pt x="821" y="5462"/>
                    </a:lnTo>
                    <a:lnTo>
                      <a:pt x="467" y="5107"/>
                    </a:lnTo>
                    <a:lnTo>
                      <a:pt x="597" y="4362"/>
                    </a:lnTo>
                    <a:close/>
                    <a:moveTo>
                      <a:pt x="3337" y="1118"/>
                    </a:moveTo>
                    <a:lnTo>
                      <a:pt x="3300" y="1156"/>
                    </a:lnTo>
                    <a:lnTo>
                      <a:pt x="243" y="4213"/>
                    </a:lnTo>
                    <a:lnTo>
                      <a:pt x="1" y="5611"/>
                    </a:lnTo>
                    <a:lnTo>
                      <a:pt x="1" y="5685"/>
                    </a:lnTo>
                    <a:lnTo>
                      <a:pt x="1" y="5741"/>
                    </a:lnTo>
                    <a:lnTo>
                      <a:pt x="38" y="5816"/>
                    </a:lnTo>
                    <a:lnTo>
                      <a:pt x="75" y="5853"/>
                    </a:lnTo>
                    <a:lnTo>
                      <a:pt x="131" y="5890"/>
                    </a:lnTo>
                    <a:lnTo>
                      <a:pt x="187" y="5928"/>
                    </a:lnTo>
                    <a:lnTo>
                      <a:pt x="243" y="5946"/>
                    </a:lnTo>
                    <a:lnTo>
                      <a:pt x="317" y="5928"/>
                    </a:lnTo>
                    <a:lnTo>
                      <a:pt x="1734" y="5685"/>
                    </a:lnTo>
                    <a:lnTo>
                      <a:pt x="4772" y="2647"/>
                    </a:lnTo>
                    <a:lnTo>
                      <a:pt x="4810" y="2591"/>
                    </a:lnTo>
                    <a:lnTo>
                      <a:pt x="4810" y="2535"/>
                    </a:lnTo>
                    <a:lnTo>
                      <a:pt x="4810" y="2498"/>
                    </a:lnTo>
                    <a:lnTo>
                      <a:pt x="4772" y="2442"/>
                    </a:lnTo>
                    <a:lnTo>
                      <a:pt x="3486" y="1156"/>
                    </a:lnTo>
                    <a:lnTo>
                      <a:pt x="3449" y="11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880" name="Google Shape;880;p39"/>
            <p:cNvGrpSpPr/>
            <p:nvPr/>
          </p:nvGrpSpPr>
          <p:grpSpPr>
            <a:xfrm>
              <a:off x="2823442" y="3214222"/>
              <a:ext cx="1695900" cy="892128"/>
              <a:chOff x="2823442" y="3214222"/>
              <a:chExt cx="1695900" cy="892128"/>
            </a:xfrm>
          </p:grpSpPr>
          <p:sp>
            <p:nvSpPr>
              <p:cNvPr id="881" name="Google Shape;881;p39"/>
              <p:cNvSpPr txBox="1"/>
              <p:nvPr/>
            </p:nvSpPr>
            <p:spPr>
              <a:xfrm>
                <a:off x="2823442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100% free for personal or commercial use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82" name="Google Shape;882;p39"/>
              <p:cNvSpPr/>
              <p:nvPr/>
            </p:nvSpPr>
            <p:spPr>
              <a:xfrm>
                <a:off x="3569730" y="3214222"/>
                <a:ext cx="203323" cy="180597"/>
              </a:xfrm>
              <a:custGeom>
                <a:avLst/>
                <a:gdLst/>
                <a:ahLst/>
                <a:cxnLst/>
                <a:rect l="l" t="t" r="r" b="b"/>
                <a:pathLst>
                  <a:path w="6674" h="5928" extrusionOk="0">
                    <a:moveTo>
                      <a:pt x="2443" y="0"/>
                    </a:moveTo>
                    <a:lnTo>
                      <a:pt x="2275" y="37"/>
                    </a:lnTo>
                    <a:lnTo>
                      <a:pt x="2126" y="93"/>
                    </a:lnTo>
                    <a:lnTo>
                      <a:pt x="1995" y="187"/>
                    </a:lnTo>
                    <a:lnTo>
                      <a:pt x="1846" y="336"/>
                    </a:lnTo>
                    <a:lnTo>
                      <a:pt x="1753" y="503"/>
                    </a:lnTo>
                    <a:lnTo>
                      <a:pt x="1697" y="690"/>
                    </a:lnTo>
                    <a:lnTo>
                      <a:pt x="1660" y="876"/>
                    </a:lnTo>
                    <a:lnTo>
                      <a:pt x="1678" y="1063"/>
                    </a:lnTo>
                    <a:lnTo>
                      <a:pt x="1716" y="1249"/>
                    </a:lnTo>
                    <a:lnTo>
                      <a:pt x="1809" y="1417"/>
                    </a:lnTo>
                    <a:lnTo>
                      <a:pt x="1921" y="1566"/>
                    </a:lnTo>
                    <a:lnTo>
                      <a:pt x="3188" y="2889"/>
                    </a:lnTo>
                    <a:lnTo>
                      <a:pt x="3263" y="2945"/>
                    </a:lnTo>
                    <a:lnTo>
                      <a:pt x="3337" y="2964"/>
                    </a:lnTo>
                    <a:lnTo>
                      <a:pt x="3412" y="2945"/>
                    </a:lnTo>
                    <a:lnTo>
                      <a:pt x="3487" y="2889"/>
                    </a:lnTo>
                    <a:lnTo>
                      <a:pt x="4754" y="1566"/>
                    </a:lnTo>
                    <a:lnTo>
                      <a:pt x="4866" y="1417"/>
                    </a:lnTo>
                    <a:lnTo>
                      <a:pt x="4940" y="1249"/>
                    </a:lnTo>
                    <a:lnTo>
                      <a:pt x="4996" y="1063"/>
                    </a:lnTo>
                    <a:lnTo>
                      <a:pt x="5015" y="876"/>
                    </a:lnTo>
                    <a:lnTo>
                      <a:pt x="4978" y="690"/>
                    </a:lnTo>
                    <a:lnTo>
                      <a:pt x="4922" y="503"/>
                    </a:lnTo>
                    <a:lnTo>
                      <a:pt x="4810" y="336"/>
                    </a:lnTo>
                    <a:lnTo>
                      <a:pt x="4679" y="187"/>
                    </a:lnTo>
                    <a:lnTo>
                      <a:pt x="4549" y="93"/>
                    </a:lnTo>
                    <a:lnTo>
                      <a:pt x="4381" y="37"/>
                    </a:lnTo>
                    <a:lnTo>
                      <a:pt x="4232" y="0"/>
                    </a:lnTo>
                    <a:lnTo>
                      <a:pt x="4064" y="0"/>
                    </a:lnTo>
                    <a:lnTo>
                      <a:pt x="3897" y="19"/>
                    </a:lnTo>
                    <a:lnTo>
                      <a:pt x="3747" y="75"/>
                    </a:lnTo>
                    <a:lnTo>
                      <a:pt x="3598" y="168"/>
                    </a:lnTo>
                    <a:lnTo>
                      <a:pt x="3468" y="280"/>
                    </a:lnTo>
                    <a:lnTo>
                      <a:pt x="3337" y="429"/>
                    </a:lnTo>
                    <a:lnTo>
                      <a:pt x="3207" y="280"/>
                    </a:lnTo>
                    <a:lnTo>
                      <a:pt x="3076" y="168"/>
                    </a:lnTo>
                    <a:lnTo>
                      <a:pt x="2927" y="75"/>
                    </a:lnTo>
                    <a:lnTo>
                      <a:pt x="2778" y="19"/>
                    </a:lnTo>
                    <a:lnTo>
                      <a:pt x="2610" y="0"/>
                    </a:lnTo>
                    <a:close/>
                    <a:moveTo>
                      <a:pt x="2219" y="3691"/>
                    </a:moveTo>
                    <a:lnTo>
                      <a:pt x="1995" y="3728"/>
                    </a:lnTo>
                    <a:lnTo>
                      <a:pt x="1772" y="3784"/>
                    </a:lnTo>
                    <a:lnTo>
                      <a:pt x="1548" y="3877"/>
                    </a:lnTo>
                    <a:lnTo>
                      <a:pt x="1362" y="4008"/>
                    </a:lnTo>
                    <a:lnTo>
                      <a:pt x="821" y="4436"/>
                    </a:lnTo>
                    <a:lnTo>
                      <a:pt x="187" y="4436"/>
                    </a:lnTo>
                    <a:lnTo>
                      <a:pt x="113" y="4455"/>
                    </a:lnTo>
                    <a:lnTo>
                      <a:pt x="57" y="4492"/>
                    </a:lnTo>
                    <a:lnTo>
                      <a:pt x="1" y="4548"/>
                    </a:lnTo>
                    <a:lnTo>
                      <a:pt x="1" y="4623"/>
                    </a:lnTo>
                    <a:lnTo>
                      <a:pt x="1" y="5741"/>
                    </a:lnTo>
                    <a:lnTo>
                      <a:pt x="1" y="5816"/>
                    </a:lnTo>
                    <a:lnTo>
                      <a:pt x="57" y="5872"/>
                    </a:lnTo>
                    <a:lnTo>
                      <a:pt x="113" y="5909"/>
                    </a:lnTo>
                    <a:lnTo>
                      <a:pt x="187" y="5928"/>
                    </a:lnTo>
                    <a:lnTo>
                      <a:pt x="4325" y="5928"/>
                    </a:lnTo>
                    <a:lnTo>
                      <a:pt x="4437" y="5909"/>
                    </a:lnTo>
                    <a:lnTo>
                      <a:pt x="4568" y="5890"/>
                    </a:lnTo>
                    <a:lnTo>
                      <a:pt x="4679" y="5834"/>
                    </a:lnTo>
                    <a:lnTo>
                      <a:pt x="4791" y="5760"/>
                    </a:lnTo>
                    <a:lnTo>
                      <a:pt x="6543" y="4362"/>
                    </a:lnTo>
                    <a:lnTo>
                      <a:pt x="6599" y="4306"/>
                    </a:lnTo>
                    <a:lnTo>
                      <a:pt x="6637" y="4231"/>
                    </a:lnTo>
                    <a:lnTo>
                      <a:pt x="6674" y="4157"/>
                    </a:lnTo>
                    <a:lnTo>
                      <a:pt x="6674" y="4082"/>
                    </a:lnTo>
                    <a:lnTo>
                      <a:pt x="6674" y="4008"/>
                    </a:lnTo>
                    <a:lnTo>
                      <a:pt x="6655" y="3933"/>
                    </a:lnTo>
                    <a:lnTo>
                      <a:pt x="6618" y="3859"/>
                    </a:lnTo>
                    <a:lnTo>
                      <a:pt x="6543" y="3784"/>
                    </a:lnTo>
                    <a:lnTo>
                      <a:pt x="6506" y="3747"/>
                    </a:lnTo>
                    <a:lnTo>
                      <a:pt x="6432" y="3728"/>
                    </a:lnTo>
                    <a:lnTo>
                      <a:pt x="6376" y="3709"/>
                    </a:lnTo>
                    <a:lnTo>
                      <a:pt x="6301" y="3709"/>
                    </a:lnTo>
                    <a:lnTo>
                      <a:pt x="6171" y="3728"/>
                    </a:lnTo>
                    <a:lnTo>
                      <a:pt x="6115" y="3747"/>
                    </a:lnTo>
                    <a:lnTo>
                      <a:pt x="6059" y="3784"/>
                    </a:lnTo>
                    <a:lnTo>
                      <a:pt x="4978" y="4641"/>
                    </a:lnTo>
                    <a:lnTo>
                      <a:pt x="4885" y="4716"/>
                    </a:lnTo>
                    <a:lnTo>
                      <a:pt x="4773" y="4772"/>
                    </a:lnTo>
                    <a:lnTo>
                      <a:pt x="4642" y="4809"/>
                    </a:lnTo>
                    <a:lnTo>
                      <a:pt x="3095" y="4809"/>
                    </a:lnTo>
                    <a:lnTo>
                      <a:pt x="3039" y="4772"/>
                    </a:lnTo>
                    <a:lnTo>
                      <a:pt x="2983" y="4716"/>
                    </a:lnTo>
                    <a:lnTo>
                      <a:pt x="2965" y="4660"/>
                    </a:lnTo>
                    <a:lnTo>
                      <a:pt x="2965" y="4586"/>
                    </a:lnTo>
                    <a:lnTo>
                      <a:pt x="3002" y="4511"/>
                    </a:lnTo>
                    <a:lnTo>
                      <a:pt x="3076" y="4455"/>
                    </a:lnTo>
                    <a:lnTo>
                      <a:pt x="3151" y="4436"/>
                    </a:lnTo>
                    <a:lnTo>
                      <a:pt x="4120" y="4436"/>
                    </a:lnTo>
                    <a:lnTo>
                      <a:pt x="4195" y="4418"/>
                    </a:lnTo>
                    <a:lnTo>
                      <a:pt x="4307" y="4362"/>
                    </a:lnTo>
                    <a:lnTo>
                      <a:pt x="4363" y="4306"/>
                    </a:lnTo>
                    <a:lnTo>
                      <a:pt x="4400" y="4250"/>
                    </a:lnTo>
                    <a:lnTo>
                      <a:pt x="4419" y="4194"/>
                    </a:lnTo>
                    <a:lnTo>
                      <a:pt x="4437" y="4138"/>
                    </a:lnTo>
                    <a:lnTo>
                      <a:pt x="4456" y="4045"/>
                    </a:lnTo>
                    <a:lnTo>
                      <a:pt x="4437" y="3970"/>
                    </a:lnTo>
                    <a:lnTo>
                      <a:pt x="4400" y="3896"/>
                    </a:lnTo>
                    <a:lnTo>
                      <a:pt x="4363" y="3821"/>
                    </a:lnTo>
                    <a:lnTo>
                      <a:pt x="4307" y="3784"/>
                    </a:lnTo>
                    <a:lnTo>
                      <a:pt x="4232" y="3728"/>
                    </a:lnTo>
                    <a:lnTo>
                      <a:pt x="4158" y="3709"/>
                    </a:lnTo>
                    <a:lnTo>
                      <a:pt x="4083" y="36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883" name="Google Shape;883;p39"/>
            <p:cNvGrpSpPr/>
            <p:nvPr/>
          </p:nvGrpSpPr>
          <p:grpSpPr>
            <a:xfrm>
              <a:off x="6868076" y="3213932"/>
              <a:ext cx="1695900" cy="892418"/>
              <a:chOff x="6868076" y="3213932"/>
              <a:chExt cx="1695900" cy="892418"/>
            </a:xfrm>
          </p:grpSpPr>
          <p:sp>
            <p:nvSpPr>
              <p:cNvPr id="884" name="Google Shape;884;p39"/>
              <p:cNvSpPr txBox="1"/>
              <p:nvPr/>
            </p:nvSpPr>
            <p:spPr>
              <a:xfrm>
                <a:off x="6868076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Blow your audience away with attractive visuals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85" name="Google Shape;885;p39"/>
              <p:cNvSpPr/>
              <p:nvPr/>
            </p:nvSpPr>
            <p:spPr>
              <a:xfrm>
                <a:off x="7625712" y="3213932"/>
                <a:ext cx="180627" cy="181175"/>
              </a:xfrm>
              <a:custGeom>
                <a:avLst/>
                <a:gdLst/>
                <a:ahLst/>
                <a:cxnLst/>
                <a:rect l="l" t="t" r="r" b="b"/>
                <a:pathLst>
                  <a:path w="5929" h="5947" extrusionOk="0">
                    <a:moveTo>
                      <a:pt x="784" y="4940"/>
                    </a:moveTo>
                    <a:lnTo>
                      <a:pt x="839" y="4958"/>
                    </a:lnTo>
                    <a:lnTo>
                      <a:pt x="933" y="5014"/>
                    </a:lnTo>
                    <a:lnTo>
                      <a:pt x="989" y="5107"/>
                    </a:lnTo>
                    <a:lnTo>
                      <a:pt x="1007" y="5145"/>
                    </a:lnTo>
                    <a:lnTo>
                      <a:pt x="1007" y="5201"/>
                    </a:lnTo>
                    <a:lnTo>
                      <a:pt x="1007" y="5257"/>
                    </a:lnTo>
                    <a:lnTo>
                      <a:pt x="989" y="5313"/>
                    </a:lnTo>
                    <a:lnTo>
                      <a:pt x="933" y="5406"/>
                    </a:lnTo>
                    <a:lnTo>
                      <a:pt x="839" y="5462"/>
                    </a:lnTo>
                    <a:lnTo>
                      <a:pt x="784" y="5480"/>
                    </a:lnTo>
                    <a:lnTo>
                      <a:pt x="672" y="5480"/>
                    </a:lnTo>
                    <a:lnTo>
                      <a:pt x="634" y="5462"/>
                    </a:lnTo>
                    <a:lnTo>
                      <a:pt x="541" y="5406"/>
                    </a:lnTo>
                    <a:lnTo>
                      <a:pt x="485" y="5313"/>
                    </a:lnTo>
                    <a:lnTo>
                      <a:pt x="467" y="5257"/>
                    </a:lnTo>
                    <a:lnTo>
                      <a:pt x="448" y="5201"/>
                    </a:lnTo>
                    <a:lnTo>
                      <a:pt x="467" y="5145"/>
                    </a:lnTo>
                    <a:lnTo>
                      <a:pt x="485" y="5107"/>
                    </a:lnTo>
                    <a:lnTo>
                      <a:pt x="541" y="5014"/>
                    </a:lnTo>
                    <a:lnTo>
                      <a:pt x="634" y="4958"/>
                    </a:lnTo>
                    <a:lnTo>
                      <a:pt x="672" y="4940"/>
                    </a:lnTo>
                    <a:close/>
                    <a:moveTo>
                      <a:pt x="206" y="2610"/>
                    </a:moveTo>
                    <a:lnTo>
                      <a:pt x="168" y="2628"/>
                    </a:lnTo>
                    <a:lnTo>
                      <a:pt x="75" y="2684"/>
                    </a:lnTo>
                    <a:lnTo>
                      <a:pt x="19" y="2777"/>
                    </a:lnTo>
                    <a:lnTo>
                      <a:pt x="1" y="2833"/>
                    </a:lnTo>
                    <a:lnTo>
                      <a:pt x="1" y="2889"/>
                    </a:lnTo>
                    <a:lnTo>
                      <a:pt x="1" y="5667"/>
                    </a:lnTo>
                    <a:lnTo>
                      <a:pt x="1" y="5723"/>
                    </a:lnTo>
                    <a:lnTo>
                      <a:pt x="19" y="5779"/>
                    </a:lnTo>
                    <a:lnTo>
                      <a:pt x="75" y="5872"/>
                    </a:lnTo>
                    <a:lnTo>
                      <a:pt x="168" y="5928"/>
                    </a:lnTo>
                    <a:lnTo>
                      <a:pt x="206" y="5946"/>
                    </a:lnTo>
                    <a:lnTo>
                      <a:pt x="1250" y="5946"/>
                    </a:lnTo>
                    <a:lnTo>
                      <a:pt x="1305" y="5928"/>
                    </a:lnTo>
                    <a:lnTo>
                      <a:pt x="1399" y="5872"/>
                    </a:lnTo>
                    <a:lnTo>
                      <a:pt x="1455" y="5779"/>
                    </a:lnTo>
                    <a:lnTo>
                      <a:pt x="1473" y="5723"/>
                    </a:lnTo>
                    <a:lnTo>
                      <a:pt x="1473" y="5667"/>
                    </a:lnTo>
                    <a:lnTo>
                      <a:pt x="1473" y="2889"/>
                    </a:lnTo>
                    <a:lnTo>
                      <a:pt x="1473" y="2833"/>
                    </a:lnTo>
                    <a:lnTo>
                      <a:pt x="1455" y="2777"/>
                    </a:lnTo>
                    <a:lnTo>
                      <a:pt x="1399" y="2684"/>
                    </a:lnTo>
                    <a:lnTo>
                      <a:pt x="1305" y="2628"/>
                    </a:lnTo>
                    <a:lnTo>
                      <a:pt x="1250" y="2610"/>
                    </a:lnTo>
                    <a:close/>
                    <a:moveTo>
                      <a:pt x="3617" y="0"/>
                    </a:moveTo>
                    <a:lnTo>
                      <a:pt x="3524" y="19"/>
                    </a:lnTo>
                    <a:lnTo>
                      <a:pt x="3468" y="75"/>
                    </a:lnTo>
                    <a:lnTo>
                      <a:pt x="3393" y="168"/>
                    </a:lnTo>
                    <a:lnTo>
                      <a:pt x="3337" y="261"/>
                    </a:lnTo>
                    <a:lnTo>
                      <a:pt x="3263" y="485"/>
                    </a:lnTo>
                    <a:lnTo>
                      <a:pt x="3225" y="671"/>
                    </a:lnTo>
                    <a:lnTo>
                      <a:pt x="3169" y="858"/>
                    </a:lnTo>
                    <a:lnTo>
                      <a:pt x="3114" y="1044"/>
                    </a:lnTo>
                    <a:lnTo>
                      <a:pt x="3039" y="1212"/>
                    </a:lnTo>
                    <a:lnTo>
                      <a:pt x="2983" y="1286"/>
                    </a:lnTo>
                    <a:lnTo>
                      <a:pt x="2927" y="1361"/>
                    </a:lnTo>
                    <a:lnTo>
                      <a:pt x="2797" y="1510"/>
                    </a:lnTo>
                    <a:lnTo>
                      <a:pt x="2666" y="1659"/>
                    </a:lnTo>
                    <a:lnTo>
                      <a:pt x="2442" y="1995"/>
                    </a:lnTo>
                    <a:lnTo>
                      <a:pt x="2200" y="2330"/>
                    </a:lnTo>
                    <a:lnTo>
                      <a:pt x="2051" y="2498"/>
                    </a:lnTo>
                    <a:lnTo>
                      <a:pt x="1883" y="2666"/>
                    </a:lnTo>
                    <a:lnTo>
                      <a:pt x="1865" y="2722"/>
                    </a:lnTo>
                    <a:lnTo>
                      <a:pt x="1846" y="2777"/>
                    </a:lnTo>
                    <a:lnTo>
                      <a:pt x="1846" y="5257"/>
                    </a:lnTo>
                    <a:lnTo>
                      <a:pt x="1865" y="5313"/>
                    </a:lnTo>
                    <a:lnTo>
                      <a:pt x="1883" y="5350"/>
                    </a:lnTo>
                    <a:lnTo>
                      <a:pt x="1939" y="5387"/>
                    </a:lnTo>
                    <a:lnTo>
                      <a:pt x="1995" y="5387"/>
                    </a:lnTo>
                    <a:lnTo>
                      <a:pt x="2126" y="5406"/>
                    </a:lnTo>
                    <a:lnTo>
                      <a:pt x="2293" y="5462"/>
                    </a:lnTo>
                    <a:lnTo>
                      <a:pt x="2592" y="5573"/>
                    </a:lnTo>
                    <a:lnTo>
                      <a:pt x="2890" y="5704"/>
                    </a:lnTo>
                    <a:lnTo>
                      <a:pt x="3225" y="5816"/>
                    </a:lnTo>
                    <a:lnTo>
                      <a:pt x="3393" y="5872"/>
                    </a:lnTo>
                    <a:lnTo>
                      <a:pt x="3580" y="5909"/>
                    </a:lnTo>
                    <a:lnTo>
                      <a:pt x="3785" y="5946"/>
                    </a:lnTo>
                    <a:lnTo>
                      <a:pt x="4400" y="5946"/>
                    </a:lnTo>
                    <a:lnTo>
                      <a:pt x="4586" y="5928"/>
                    </a:lnTo>
                    <a:lnTo>
                      <a:pt x="4772" y="5909"/>
                    </a:lnTo>
                    <a:lnTo>
                      <a:pt x="4940" y="5853"/>
                    </a:lnTo>
                    <a:lnTo>
                      <a:pt x="5108" y="5797"/>
                    </a:lnTo>
                    <a:lnTo>
                      <a:pt x="5238" y="5723"/>
                    </a:lnTo>
                    <a:lnTo>
                      <a:pt x="5332" y="5611"/>
                    </a:lnTo>
                    <a:lnTo>
                      <a:pt x="5388" y="5499"/>
                    </a:lnTo>
                    <a:lnTo>
                      <a:pt x="5425" y="5368"/>
                    </a:lnTo>
                    <a:lnTo>
                      <a:pt x="5425" y="5238"/>
                    </a:lnTo>
                    <a:lnTo>
                      <a:pt x="5406" y="5089"/>
                    </a:lnTo>
                    <a:lnTo>
                      <a:pt x="5481" y="4996"/>
                    </a:lnTo>
                    <a:lnTo>
                      <a:pt x="5537" y="4902"/>
                    </a:lnTo>
                    <a:lnTo>
                      <a:pt x="5574" y="4809"/>
                    </a:lnTo>
                    <a:lnTo>
                      <a:pt x="5611" y="4697"/>
                    </a:lnTo>
                    <a:lnTo>
                      <a:pt x="5630" y="4567"/>
                    </a:lnTo>
                    <a:lnTo>
                      <a:pt x="5630" y="4455"/>
                    </a:lnTo>
                    <a:lnTo>
                      <a:pt x="5630" y="4325"/>
                    </a:lnTo>
                    <a:lnTo>
                      <a:pt x="5593" y="4213"/>
                    </a:lnTo>
                    <a:lnTo>
                      <a:pt x="5667" y="4101"/>
                    </a:lnTo>
                    <a:lnTo>
                      <a:pt x="5723" y="3989"/>
                    </a:lnTo>
                    <a:lnTo>
                      <a:pt x="5742" y="3877"/>
                    </a:lnTo>
                    <a:lnTo>
                      <a:pt x="5779" y="3747"/>
                    </a:lnTo>
                    <a:lnTo>
                      <a:pt x="5779" y="3635"/>
                    </a:lnTo>
                    <a:lnTo>
                      <a:pt x="5760" y="3523"/>
                    </a:lnTo>
                    <a:lnTo>
                      <a:pt x="5742" y="3393"/>
                    </a:lnTo>
                    <a:lnTo>
                      <a:pt x="5704" y="3299"/>
                    </a:lnTo>
                    <a:lnTo>
                      <a:pt x="5798" y="3169"/>
                    </a:lnTo>
                    <a:lnTo>
                      <a:pt x="5872" y="3038"/>
                    </a:lnTo>
                    <a:lnTo>
                      <a:pt x="5909" y="2889"/>
                    </a:lnTo>
                    <a:lnTo>
                      <a:pt x="5928" y="2722"/>
                    </a:lnTo>
                    <a:lnTo>
                      <a:pt x="5909" y="2591"/>
                    </a:lnTo>
                    <a:lnTo>
                      <a:pt x="5872" y="2461"/>
                    </a:lnTo>
                    <a:lnTo>
                      <a:pt x="5816" y="2349"/>
                    </a:lnTo>
                    <a:lnTo>
                      <a:pt x="5723" y="2256"/>
                    </a:lnTo>
                    <a:lnTo>
                      <a:pt x="5630" y="2162"/>
                    </a:lnTo>
                    <a:lnTo>
                      <a:pt x="5518" y="2106"/>
                    </a:lnTo>
                    <a:lnTo>
                      <a:pt x="5388" y="2069"/>
                    </a:lnTo>
                    <a:lnTo>
                      <a:pt x="5238" y="2051"/>
                    </a:lnTo>
                    <a:lnTo>
                      <a:pt x="4064" y="2051"/>
                    </a:lnTo>
                    <a:lnTo>
                      <a:pt x="4101" y="1920"/>
                    </a:lnTo>
                    <a:lnTo>
                      <a:pt x="4157" y="1808"/>
                    </a:lnTo>
                    <a:lnTo>
                      <a:pt x="4288" y="1566"/>
                    </a:lnTo>
                    <a:lnTo>
                      <a:pt x="4344" y="1435"/>
                    </a:lnTo>
                    <a:lnTo>
                      <a:pt x="4400" y="1286"/>
                    </a:lnTo>
                    <a:lnTo>
                      <a:pt x="4437" y="1119"/>
                    </a:lnTo>
                    <a:lnTo>
                      <a:pt x="4456" y="951"/>
                    </a:lnTo>
                    <a:lnTo>
                      <a:pt x="4437" y="802"/>
                    </a:lnTo>
                    <a:lnTo>
                      <a:pt x="4418" y="671"/>
                    </a:lnTo>
                    <a:lnTo>
                      <a:pt x="4400" y="541"/>
                    </a:lnTo>
                    <a:lnTo>
                      <a:pt x="4362" y="447"/>
                    </a:lnTo>
                    <a:lnTo>
                      <a:pt x="4306" y="354"/>
                    </a:lnTo>
                    <a:lnTo>
                      <a:pt x="4251" y="280"/>
                    </a:lnTo>
                    <a:lnTo>
                      <a:pt x="4195" y="205"/>
                    </a:lnTo>
                    <a:lnTo>
                      <a:pt x="4139" y="168"/>
                    </a:lnTo>
                    <a:lnTo>
                      <a:pt x="3990" y="75"/>
                    </a:lnTo>
                    <a:lnTo>
                      <a:pt x="3859" y="37"/>
                    </a:lnTo>
                    <a:lnTo>
                      <a:pt x="3729" y="19"/>
                    </a:lnTo>
                    <a:lnTo>
                      <a:pt x="361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886" name="Google Shape;886;p39"/>
            <p:cNvGrpSpPr/>
            <p:nvPr/>
          </p:nvGrpSpPr>
          <p:grpSpPr>
            <a:xfrm>
              <a:off x="801125" y="3214206"/>
              <a:ext cx="1695900" cy="892144"/>
              <a:chOff x="801125" y="3214206"/>
              <a:chExt cx="1695900" cy="892144"/>
            </a:xfrm>
          </p:grpSpPr>
          <p:sp>
            <p:nvSpPr>
              <p:cNvPr id="887" name="Google Shape;887;p39"/>
              <p:cNvSpPr txBox="1"/>
              <p:nvPr/>
            </p:nvSpPr>
            <p:spPr>
              <a:xfrm>
                <a:off x="801125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For PowerPoint and Google Slides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888" name="Google Shape;888;p39"/>
              <p:cNvSpPr/>
              <p:nvPr/>
            </p:nvSpPr>
            <p:spPr>
              <a:xfrm>
                <a:off x="1535764" y="3214206"/>
                <a:ext cx="226629" cy="180627"/>
              </a:xfrm>
              <a:custGeom>
                <a:avLst/>
                <a:gdLst/>
                <a:ahLst/>
                <a:cxnLst/>
                <a:rect l="l" t="t" r="r" b="b"/>
                <a:pathLst>
                  <a:path w="7439" h="5929" extrusionOk="0">
                    <a:moveTo>
                      <a:pt x="5947" y="728"/>
                    </a:moveTo>
                    <a:lnTo>
                      <a:pt x="5947" y="3710"/>
                    </a:lnTo>
                    <a:lnTo>
                      <a:pt x="1492" y="3710"/>
                    </a:lnTo>
                    <a:lnTo>
                      <a:pt x="1492" y="728"/>
                    </a:lnTo>
                    <a:close/>
                    <a:moveTo>
                      <a:pt x="1194" y="1"/>
                    </a:moveTo>
                    <a:lnTo>
                      <a:pt x="1101" y="38"/>
                    </a:lnTo>
                    <a:lnTo>
                      <a:pt x="989" y="94"/>
                    </a:lnTo>
                    <a:lnTo>
                      <a:pt x="914" y="150"/>
                    </a:lnTo>
                    <a:lnTo>
                      <a:pt x="840" y="243"/>
                    </a:lnTo>
                    <a:lnTo>
                      <a:pt x="802" y="336"/>
                    </a:lnTo>
                    <a:lnTo>
                      <a:pt x="765" y="430"/>
                    </a:lnTo>
                    <a:lnTo>
                      <a:pt x="746" y="542"/>
                    </a:lnTo>
                    <a:lnTo>
                      <a:pt x="746" y="4437"/>
                    </a:lnTo>
                    <a:lnTo>
                      <a:pt x="6693" y="4437"/>
                    </a:lnTo>
                    <a:lnTo>
                      <a:pt x="6693" y="542"/>
                    </a:lnTo>
                    <a:lnTo>
                      <a:pt x="6674" y="430"/>
                    </a:lnTo>
                    <a:lnTo>
                      <a:pt x="6655" y="336"/>
                    </a:lnTo>
                    <a:lnTo>
                      <a:pt x="6599" y="243"/>
                    </a:lnTo>
                    <a:lnTo>
                      <a:pt x="6525" y="150"/>
                    </a:lnTo>
                    <a:lnTo>
                      <a:pt x="6450" y="94"/>
                    </a:lnTo>
                    <a:lnTo>
                      <a:pt x="6357" y="38"/>
                    </a:lnTo>
                    <a:lnTo>
                      <a:pt x="6245" y="1"/>
                    </a:lnTo>
                    <a:close/>
                    <a:moveTo>
                      <a:pt x="187" y="4810"/>
                    </a:moveTo>
                    <a:lnTo>
                      <a:pt x="131" y="4829"/>
                    </a:lnTo>
                    <a:lnTo>
                      <a:pt x="57" y="4866"/>
                    </a:lnTo>
                    <a:lnTo>
                      <a:pt x="20" y="4941"/>
                    </a:lnTo>
                    <a:lnTo>
                      <a:pt x="1" y="4996"/>
                    </a:lnTo>
                    <a:lnTo>
                      <a:pt x="1" y="5183"/>
                    </a:lnTo>
                    <a:lnTo>
                      <a:pt x="20" y="5332"/>
                    </a:lnTo>
                    <a:lnTo>
                      <a:pt x="75" y="5481"/>
                    </a:lnTo>
                    <a:lnTo>
                      <a:pt x="131" y="5612"/>
                    </a:lnTo>
                    <a:lnTo>
                      <a:pt x="225" y="5705"/>
                    </a:lnTo>
                    <a:lnTo>
                      <a:pt x="336" y="5798"/>
                    </a:lnTo>
                    <a:lnTo>
                      <a:pt x="467" y="5873"/>
                    </a:lnTo>
                    <a:lnTo>
                      <a:pt x="597" y="5910"/>
                    </a:lnTo>
                    <a:lnTo>
                      <a:pt x="746" y="5928"/>
                    </a:lnTo>
                    <a:lnTo>
                      <a:pt x="6693" y="5928"/>
                    </a:lnTo>
                    <a:lnTo>
                      <a:pt x="6842" y="5910"/>
                    </a:lnTo>
                    <a:lnTo>
                      <a:pt x="6972" y="5873"/>
                    </a:lnTo>
                    <a:lnTo>
                      <a:pt x="7103" y="5798"/>
                    </a:lnTo>
                    <a:lnTo>
                      <a:pt x="7214" y="5705"/>
                    </a:lnTo>
                    <a:lnTo>
                      <a:pt x="7308" y="5612"/>
                    </a:lnTo>
                    <a:lnTo>
                      <a:pt x="7382" y="5481"/>
                    </a:lnTo>
                    <a:lnTo>
                      <a:pt x="7420" y="5332"/>
                    </a:lnTo>
                    <a:lnTo>
                      <a:pt x="7438" y="5183"/>
                    </a:lnTo>
                    <a:lnTo>
                      <a:pt x="7438" y="4996"/>
                    </a:lnTo>
                    <a:lnTo>
                      <a:pt x="7420" y="4941"/>
                    </a:lnTo>
                    <a:lnTo>
                      <a:pt x="7382" y="4866"/>
                    </a:lnTo>
                    <a:lnTo>
                      <a:pt x="7326" y="4829"/>
                    </a:lnTo>
                    <a:lnTo>
                      <a:pt x="7252" y="4810"/>
                    </a:lnTo>
                    <a:lnTo>
                      <a:pt x="4437" y="4810"/>
                    </a:lnTo>
                    <a:lnTo>
                      <a:pt x="4419" y="4903"/>
                    </a:lnTo>
                    <a:lnTo>
                      <a:pt x="4400" y="4978"/>
                    </a:lnTo>
                    <a:lnTo>
                      <a:pt x="4363" y="5034"/>
                    </a:lnTo>
                    <a:lnTo>
                      <a:pt x="4325" y="5090"/>
                    </a:lnTo>
                    <a:lnTo>
                      <a:pt x="4269" y="5127"/>
                    </a:lnTo>
                    <a:lnTo>
                      <a:pt x="4195" y="5164"/>
                    </a:lnTo>
                    <a:lnTo>
                      <a:pt x="4139" y="5183"/>
                    </a:lnTo>
                    <a:lnTo>
                      <a:pt x="3263" y="5183"/>
                    </a:lnTo>
                    <a:lnTo>
                      <a:pt x="3207" y="5146"/>
                    </a:lnTo>
                    <a:lnTo>
                      <a:pt x="3132" y="5108"/>
                    </a:lnTo>
                    <a:lnTo>
                      <a:pt x="3076" y="5071"/>
                    </a:lnTo>
                    <a:lnTo>
                      <a:pt x="3039" y="5015"/>
                    </a:lnTo>
                    <a:lnTo>
                      <a:pt x="3002" y="4941"/>
                    </a:lnTo>
                    <a:lnTo>
                      <a:pt x="2983" y="4885"/>
                    </a:lnTo>
                    <a:lnTo>
                      <a:pt x="2965" y="48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49" y="402700"/>
            <a:ext cx="5142569" cy="856800"/>
          </a:xfrm>
        </p:spPr>
        <p:txBody>
          <a:bodyPr/>
          <a:lstStyle/>
          <a:p>
            <a:r>
              <a:rPr lang="en-US" dirty="0"/>
              <a:t>Me and Online Teaching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Designed the very first Massive Open Online Course for United Nations in 2014</a:t>
            </a:r>
          </a:p>
          <a:p>
            <a:r>
              <a:rPr lang="en-US" dirty="0"/>
              <a:t>Worked with 15 different universities, from all continents, in delivering the lectures</a:t>
            </a:r>
          </a:p>
          <a:p>
            <a:r>
              <a:rPr lang="en-US" dirty="0"/>
              <a:t>Managed to get enrollment of 12,000 students from 183 countries</a:t>
            </a:r>
          </a:p>
          <a:p>
            <a:r>
              <a:rPr lang="en-US" dirty="0"/>
              <a:t>Currently designing a new open online course targeting 100,000 students in 6 languages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90370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 sz="3200"/>
              <a:t>Trivandrum Declaration on Transnational Education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425344" y="4844839"/>
            <a:ext cx="984019" cy="273844"/>
          </a:xfrm>
        </p:spPr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pic>
        <p:nvPicPr>
          <p:cNvPr id="12" name="Content Placeholder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45EC309E-E231-4548-B8AA-77E03DC2DA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1462" y="1664873"/>
            <a:ext cx="8211814" cy="1813754"/>
          </a:xfrm>
        </p:spPr>
      </p:pic>
    </p:spTree>
    <p:extLst>
      <p:ext uri="{BB962C8B-B14F-4D97-AF65-F5344CB8AC3E}">
        <p14:creationId xmlns:p14="http://schemas.microsoft.com/office/powerpoint/2010/main" val="25254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Breakthrough through Breakdown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Across the world 1.4 billion students area locked down at home</a:t>
            </a:r>
          </a:p>
          <a:p>
            <a:r>
              <a:rPr lang="en-US" sz="2000" dirty="0"/>
              <a:t>Education has instantly gone on line</a:t>
            </a:r>
          </a:p>
          <a:p>
            <a:r>
              <a:rPr lang="en-US" sz="2000" dirty="0"/>
              <a:t>Students have started learning online before teachers have started to teach</a:t>
            </a:r>
          </a:p>
          <a:p>
            <a:r>
              <a:rPr lang="en-US" sz="2000" dirty="0"/>
              <a:t>Now it is the turn of the teachers to catch up and start to teach on line</a:t>
            </a:r>
          </a:p>
          <a:p>
            <a:r>
              <a:rPr lang="en-US" sz="2000" dirty="0"/>
              <a:t>This is no stop gap, this is the future !!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38575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teaching is NOT just teaching your course online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have freedom, you should look at your course curriculum in totality and adapt for online teaching</a:t>
            </a:r>
          </a:p>
          <a:p>
            <a:r>
              <a:rPr lang="en-US" dirty="0"/>
              <a:t>What are the educational outcomes you wish to achieve ?</a:t>
            </a:r>
          </a:p>
          <a:p>
            <a:r>
              <a:rPr lang="en-US" dirty="0"/>
              <a:t>How do we receive feedbacks ?</a:t>
            </a:r>
          </a:p>
          <a:p>
            <a:r>
              <a:rPr lang="en-US" dirty="0"/>
              <a:t>How to foster collaboration ?</a:t>
            </a:r>
          </a:p>
          <a:p>
            <a:r>
              <a:rPr lang="en-US" dirty="0"/>
              <a:t>How to support vulnerable students ?</a:t>
            </a:r>
          </a:p>
          <a:p>
            <a:r>
              <a:rPr lang="en-US" dirty="0"/>
              <a:t>How to evaluate and grade ?</a:t>
            </a:r>
          </a:p>
          <a:p>
            <a:endParaRPr lang="en-US" dirty="0"/>
          </a:p>
          <a:p>
            <a:r>
              <a:rPr lang="en-US" dirty="0"/>
              <a:t>Sadly most of you don’t have the freedom, but we should continue to try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31783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for online course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822960" y="1384301"/>
            <a:ext cx="7543800" cy="3295854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College/University</a:t>
            </a:r>
          </a:p>
          <a:p>
            <a:pPr lvl="1"/>
            <a:r>
              <a:rPr lang="en-US" sz="2250" dirty="0"/>
              <a:t>Updating curriculum</a:t>
            </a:r>
          </a:p>
          <a:p>
            <a:pPr lvl="1"/>
            <a:r>
              <a:rPr lang="en-US" sz="2250" dirty="0"/>
              <a:t>Full online or blended learning ?</a:t>
            </a:r>
          </a:p>
          <a:p>
            <a:pPr lvl="1"/>
            <a:r>
              <a:rPr lang="en-US" sz="2250" dirty="0" smtClean="0"/>
              <a:t>Learning Management System </a:t>
            </a:r>
          </a:p>
          <a:p>
            <a:pPr lvl="1"/>
            <a:r>
              <a:rPr lang="en-US" sz="2250" dirty="0" smtClean="0"/>
              <a:t>Global Library access</a:t>
            </a:r>
            <a:endParaRPr lang="en-US" sz="2250" dirty="0"/>
          </a:p>
          <a:p>
            <a:pPr lvl="1"/>
            <a:r>
              <a:rPr lang="en-US" sz="2250" dirty="0"/>
              <a:t>Plagiarism detection</a:t>
            </a:r>
          </a:p>
          <a:p>
            <a:pPr lvl="1"/>
            <a:r>
              <a:rPr lang="en-US" sz="2250" dirty="0"/>
              <a:t>Examination/Online proctoring</a:t>
            </a:r>
          </a:p>
          <a:p>
            <a:pPr lvl="1"/>
            <a:r>
              <a:rPr lang="en-US" sz="2250" dirty="0"/>
              <a:t>Teachers training </a:t>
            </a:r>
          </a:p>
          <a:p>
            <a:pPr lvl="1"/>
            <a:r>
              <a:rPr lang="en-US" sz="2250" dirty="0"/>
              <a:t>Studio </a:t>
            </a:r>
            <a:r>
              <a:rPr lang="en-US" sz="2250" dirty="0" smtClean="0"/>
              <a:t>facility</a:t>
            </a:r>
          </a:p>
          <a:p>
            <a:pPr lvl="1"/>
            <a:r>
              <a:rPr lang="en-US" sz="2250" dirty="0" smtClean="0"/>
              <a:t>Technical support</a:t>
            </a:r>
            <a:endParaRPr lang="en-US" sz="2250" dirty="0"/>
          </a:p>
          <a:p>
            <a:pPr lvl="1"/>
            <a:r>
              <a:rPr lang="en-US" sz="2250" dirty="0"/>
              <a:t>Supporting vulnerable students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10665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we have no time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Teachers don’t have the luxury to wait for all those decisions to be taken at higher level</a:t>
            </a:r>
          </a:p>
          <a:p>
            <a:r>
              <a:rPr lang="en-US" dirty="0" smtClean="0"/>
              <a:t>They are asked to go online with whatever curriculum they have been teaching</a:t>
            </a:r>
          </a:p>
          <a:p>
            <a:r>
              <a:rPr lang="en-US" dirty="0" smtClean="0"/>
              <a:t>They also have to do with whatever tools they have</a:t>
            </a:r>
          </a:p>
          <a:p>
            <a:r>
              <a:rPr lang="en-US" dirty="0" smtClean="0"/>
              <a:t>Receives no training</a:t>
            </a:r>
          </a:p>
          <a:p>
            <a:r>
              <a:rPr lang="en-US" dirty="0" smtClean="0"/>
              <a:t>But are you super stars !! – Taking the challenge heads on</a:t>
            </a:r>
          </a:p>
          <a:p>
            <a:r>
              <a:rPr lang="en-US" dirty="0" smtClean="0"/>
              <a:t>My role is to support your efforts</a:t>
            </a:r>
          </a:p>
          <a:p>
            <a:r>
              <a:rPr lang="en-US" dirty="0" smtClean="0"/>
              <a:t>Use every tool known to you and accessible to you (Zoom, </a:t>
            </a:r>
            <a:r>
              <a:rPr lang="en-US" dirty="0" err="1" smtClean="0"/>
              <a:t>whatsapp</a:t>
            </a:r>
            <a:r>
              <a:rPr lang="en-US" dirty="0" smtClean="0"/>
              <a:t>, </a:t>
            </a:r>
            <a:r>
              <a:rPr lang="en-US" dirty="0" err="1" smtClean="0"/>
              <a:t>youtube</a:t>
            </a:r>
            <a:r>
              <a:rPr lang="en-US" dirty="0" smtClean="0"/>
              <a:t>, </a:t>
            </a:r>
            <a:r>
              <a:rPr lang="en-US" dirty="0" err="1" smtClean="0"/>
              <a:t>facebook</a:t>
            </a:r>
            <a:r>
              <a:rPr lang="en-US" dirty="0" smtClean="0"/>
              <a:t>)</a:t>
            </a:r>
          </a:p>
          <a:p>
            <a:r>
              <a:rPr lang="en-US" dirty="0" smtClean="0"/>
              <a:t>Lot of good experience all around you – use your peer group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0779783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45327</TotalTime>
  <Words>1800</Words>
  <Application>Microsoft Office PowerPoint</Application>
  <PresentationFormat>On-screen Show (16:9)</PresentationFormat>
  <Paragraphs>341</Paragraphs>
  <Slides>30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 Light</vt:lpstr>
      <vt:lpstr>Calibri</vt:lpstr>
      <vt:lpstr>Montserrat</vt:lpstr>
      <vt:lpstr>Kartika</vt:lpstr>
      <vt:lpstr>Retrospect</vt:lpstr>
      <vt:lpstr>Teaching online 101</vt:lpstr>
      <vt:lpstr>What will we learn today ?</vt:lpstr>
      <vt:lpstr>Why teach online ?</vt:lpstr>
      <vt:lpstr>Me and Online Teaching</vt:lpstr>
      <vt:lpstr>Trivandrum Declaration on Transnational Education</vt:lpstr>
      <vt:lpstr>Breakthrough through Breakdown</vt:lpstr>
      <vt:lpstr>Online teaching is NOT just teaching your course online</vt:lpstr>
      <vt:lpstr>Planning for online course</vt:lpstr>
      <vt:lpstr>But we have no time</vt:lpstr>
      <vt:lpstr>Getting the Technology Basics Right</vt:lpstr>
      <vt:lpstr>Decision to be made  (Conventional or Flipped Classroom)</vt:lpstr>
      <vt:lpstr>Decision to be made (Live or Recorded)</vt:lpstr>
      <vt:lpstr>Decision to be made (Session Duration)</vt:lpstr>
      <vt:lpstr>Decision to be made</vt:lpstr>
      <vt:lpstr>Decision to be made</vt:lpstr>
      <vt:lpstr>Decision (Self or Collaborative)</vt:lpstr>
      <vt:lpstr>Decision (Discussion Forum)</vt:lpstr>
      <vt:lpstr>Augmenting contents</vt:lpstr>
      <vt:lpstr>Good online behavior</vt:lpstr>
      <vt:lpstr>Getting Started</vt:lpstr>
      <vt:lpstr>D - Day</vt:lpstr>
      <vt:lpstr>Maintaining student Involvement</vt:lpstr>
      <vt:lpstr>Fostering collaboration and competition</vt:lpstr>
      <vt:lpstr>Continuous evaluation</vt:lpstr>
      <vt:lpstr>Vulnerable Students</vt:lpstr>
      <vt:lpstr>Plagiarism</vt:lpstr>
      <vt:lpstr>Final Assessments</vt:lpstr>
      <vt:lpstr>Collaborate</vt:lpstr>
      <vt:lpstr>Be Gentle on yourself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NAVA KERALAM</dc:title>
  <dc:creator>Thummarukudyil MURALEEDHARAN</dc:creator>
  <cp:lastModifiedBy>MURALEEDHARAN</cp:lastModifiedBy>
  <cp:revision>163</cp:revision>
  <dcterms:modified xsi:type="dcterms:W3CDTF">2020-05-21T02:38:53Z</dcterms:modified>
</cp:coreProperties>
</file>