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embedTrueTypeFonts="1" saveSubsetFonts="1" autoCompressPictures="0">
  <p:sldMasterIdLst>
    <p:sldMasterId id="2147483894" r:id="rId1"/>
  </p:sldMasterIdLst>
  <p:notesMasterIdLst>
    <p:notesMasterId r:id="rId24"/>
  </p:notesMasterIdLst>
  <p:sldIdLst>
    <p:sldId id="463" r:id="rId2"/>
    <p:sldId id="469" r:id="rId3"/>
    <p:sldId id="477" r:id="rId4"/>
    <p:sldId id="350" r:id="rId5"/>
    <p:sldId id="464" r:id="rId6"/>
    <p:sldId id="476" r:id="rId7"/>
    <p:sldId id="455" r:id="rId8"/>
    <p:sldId id="459" r:id="rId9"/>
    <p:sldId id="458" r:id="rId10"/>
    <p:sldId id="375" r:id="rId11"/>
    <p:sldId id="380" r:id="rId12"/>
    <p:sldId id="384" r:id="rId13"/>
    <p:sldId id="474" r:id="rId14"/>
    <p:sldId id="460" r:id="rId15"/>
    <p:sldId id="465" r:id="rId16"/>
    <p:sldId id="470" r:id="rId17"/>
    <p:sldId id="461" r:id="rId18"/>
    <p:sldId id="473" r:id="rId19"/>
    <p:sldId id="471" r:id="rId20"/>
    <p:sldId id="475" r:id="rId21"/>
    <p:sldId id="472" r:id="rId22"/>
    <p:sldId id="283" r:id="rId23"/>
  </p:sldIdLst>
  <p:sldSz cx="9144000" cy="5143500" type="screen16x9"/>
  <p:notesSz cx="6858000" cy="9144000"/>
  <p:embeddedFontLst>
    <p:embeddedFont>
      <p:font typeface="Calibri Light" panose="020F0302020204030204" pitchFamily="34" charset="0"/>
      <p:regular r:id="rId25"/>
      <p:italic r:id="rId26"/>
    </p:embeddedFont>
    <p:embeddedFont>
      <p:font typeface="Calibri" panose="020F0502020204030204" pitchFamily="34" charset="0"/>
      <p:regular r:id="rId27"/>
      <p:bold r:id="rId28"/>
      <p:italic r:id="rId29"/>
      <p:boldItalic r:id="rId30"/>
    </p:embeddedFont>
    <p:embeddedFont>
      <p:font typeface="Montserrat" panose="020B0604020202020204" charset="0"/>
      <p:regular r:id="rId31"/>
      <p:bold r:id="rId32"/>
      <p:italic r:id="rId33"/>
      <p:boldItalic r:id="rId34"/>
    </p:embeddedFont>
  </p:embeddedFont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C52A624-697F-4E02-AC3B-B8B0F0DD3F31}">
  <a:tblStyle styleId="{8C52A624-697F-4E02-AC3B-B8B0F0DD3F31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441" autoAdjust="0"/>
    <p:restoredTop sz="94660"/>
  </p:normalViewPr>
  <p:slideViewPr>
    <p:cSldViewPr snapToGrid="0">
      <p:cViewPr varScale="1">
        <p:scale>
          <a:sx n="97" d="100"/>
          <a:sy n="97" d="100"/>
        </p:scale>
        <p:origin x="40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2.fntdata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font" Target="fonts/font10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1.fntdata"/><Relationship Id="rId33" Type="http://schemas.openxmlformats.org/officeDocument/2006/relationships/font" Target="fonts/font9.fntdata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font" Target="fonts/font5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32" Type="http://schemas.openxmlformats.org/officeDocument/2006/relationships/font" Target="fonts/font8.fntdata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font" Target="fonts/font4.fntdata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7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font" Target="fonts/font3.fntdata"/><Relationship Id="rId30" Type="http://schemas.openxmlformats.org/officeDocument/2006/relationships/font" Target="fonts/font6.fntdata"/><Relationship Id="rId35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1" name="Google Shape;871;g41a8829c09_1_5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72" name="Google Shape;872;g41a8829c09_1_5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4800600"/>
            <a:ext cx="9141619" cy="3429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4750737"/>
            <a:ext cx="9141619" cy="4800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2960" y="569214"/>
            <a:ext cx="7543800" cy="267462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6000" spc="-38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5038" y="3341715"/>
            <a:ext cx="7543800" cy="85725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1800" cap="all" spc="150" baseline="0">
                <a:solidFill>
                  <a:schemeClr val="tx2"/>
                </a:solidFill>
                <a:latin typeface="+mj-lt"/>
              </a:defRPr>
            </a:lvl1pPr>
            <a:lvl2pPr marL="342900" indent="0" algn="ctr">
              <a:buNone/>
              <a:defRPr sz="1800"/>
            </a:lvl2pPr>
            <a:lvl3pPr marL="685800" indent="0" algn="ctr">
              <a:buNone/>
              <a:defRPr sz="1800"/>
            </a:lvl3pPr>
            <a:lvl4pPr marL="1028700" indent="0" algn="ctr">
              <a:buNone/>
              <a:defRPr sz="1500"/>
            </a:lvl4pPr>
            <a:lvl5pPr marL="1371600" indent="0" algn="ctr">
              <a:buNone/>
              <a:defRPr sz="1500"/>
            </a:lvl5pPr>
            <a:lvl6pPr marL="1714500" indent="0" algn="ctr">
              <a:buNone/>
              <a:defRPr sz="1500"/>
            </a:lvl6pPr>
            <a:lvl7pPr marL="2057400" indent="0" algn="ctr">
              <a:buNone/>
              <a:defRPr sz="1500"/>
            </a:lvl7pPr>
            <a:lvl8pPr marL="2400300" indent="0" algn="ctr">
              <a:buNone/>
              <a:defRPr sz="1500"/>
            </a:lvl8pPr>
            <a:lvl9pPr marL="2743200" indent="0" algn="ctr">
              <a:buNone/>
              <a:defRPr sz="15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26/05/2020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‹#›</a:t>
            </a:fld>
            <a:endParaRPr lang="en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325755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21187163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smtClean="0"/>
              <a:t>26/05/2020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4221457334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4800600"/>
            <a:ext cx="9141619" cy="3429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4750737"/>
            <a:ext cx="9141619" cy="4800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11084"/>
            <a:ext cx="1971675" cy="4318066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11083"/>
            <a:ext cx="5800725" cy="4318067"/>
          </a:xfrm>
        </p:spPr>
        <p:txBody>
          <a:bodyPr vert="eaVert" lIns="45720" tIns="0" rIns="45720" bIns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26/05/2020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292733891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2"/>
          <p:cNvSpPr txBox="1">
            <a:spLocks noGrp="1"/>
          </p:cNvSpPr>
          <p:nvPr>
            <p:ph type="ctrTitle"/>
          </p:nvPr>
        </p:nvSpPr>
        <p:spPr>
          <a:xfrm>
            <a:off x="2027622" y="1953315"/>
            <a:ext cx="5073300" cy="11598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07315818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2 columns" type="twoColTx">
  <p:cSld name="Title + 2 columns"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p6"/>
          <p:cNvSpPr txBox="1">
            <a:spLocks noGrp="1"/>
          </p:cNvSpPr>
          <p:nvPr>
            <p:ph type="title"/>
          </p:nvPr>
        </p:nvSpPr>
        <p:spPr>
          <a:xfrm>
            <a:off x="776450" y="402700"/>
            <a:ext cx="3587400" cy="8568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170" name="Google Shape;170;p6"/>
          <p:cNvSpPr txBox="1">
            <a:spLocks noGrp="1"/>
          </p:cNvSpPr>
          <p:nvPr>
            <p:ph type="body" idx="1"/>
          </p:nvPr>
        </p:nvSpPr>
        <p:spPr>
          <a:xfrm>
            <a:off x="776450" y="1524375"/>
            <a:ext cx="3587400" cy="30771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55600">
              <a:spcBef>
                <a:spcPts val="600"/>
              </a:spcBef>
              <a:spcAft>
                <a:spcPts val="0"/>
              </a:spcAft>
              <a:buSzPts val="2000"/>
              <a:buChar char="❑"/>
              <a:defRPr/>
            </a:lvl1pPr>
            <a:lvl2pPr marL="914400" lvl="1" indent="-355600">
              <a:spcBef>
                <a:spcPts val="600"/>
              </a:spcBef>
              <a:spcAft>
                <a:spcPts val="0"/>
              </a:spcAft>
              <a:buSzPts val="2000"/>
              <a:buChar char="❏"/>
              <a:defRPr/>
            </a:lvl2pPr>
            <a:lvl3pPr marL="1371600" lvl="2" indent="-355600">
              <a:spcBef>
                <a:spcPts val="600"/>
              </a:spcBef>
              <a:spcAft>
                <a:spcPts val="0"/>
              </a:spcAft>
              <a:buSzPts val="2000"/>
              <a:buChar char="❏"/>
              <a:defRPr/>
            </a:lvl3pPr>
            <a:lvl4pPr marL="1828800" lvl="3" indent="-355600">
              <a:spcBef>
                <a:spcPts val="600"/>
              </a:spcBef>
              <a:spcAft>
                <a:spcPts val="0"/>
              </a:spcAft>
              <a:buSzPts val="2000"/>
              <a:buChar char="❏"/>
              <a:defRPr/>
            </a:lvl4pPr>
            <a:lvl5pPr marL="2286000" lvl="4" indent="-355600">
              <a:spcBef>
                <a:spcPts val="600"/>
              </a:spcBef>
              <a:spcAft>
                <a:spcPts val="0"/>
              </a:spcAft>
              <a:buSzPts val="2000"/>
              <a:buChar char="❏"/>
              <a:defRPr/>
            </a:lvl5pPr>
            <a:lvl6pPr marL="2743200" lvl="5" indent="-355600">
              <a:spcBef>
                <a:spcPts val="600"/>
              </a:spcBef>
              <a:spcAft>
                <a:spcPts val="0"/>
              </a:spcAft>
              <a:buSzPts val="2000"/>
              <a:buChar char="❏"/>
              <a:defRPr/>
            </a:lvl6pPr>
            <a:lvl7pPr marL="3200400" lvl="6" indent="-355600">
              <a:spcBef>
                <a:spcPts val="600"/>
              </a:spcBef>
              <a:spcAft>
                <a:spcPts val="0"/>
              </a:spcAft>
              <a:buSzPts val="2000"/>
              <a:buChar char="❏"/>
              <a:defRPr/>
            </a:lvl7pPr>
            <a:lvl8pPr marL="3657600" lvl="7" indent="-355600">
              <a:spcBef>
                <a:spcPts val="600"/>
              </a:spcBef>
              <a:spcAft>
                <a:spcPts val="0"/>
              </a:spcAft>
              <a:buSzPts val="2000"/>
              <a:buChar char="❏"/>
              <a:defRPr/>
            </a:lvl8pPr>
            <a:lvl9pPr marL="4114800" lvl="8" indent="-355600">
              <a:spcBef>
                <a:spcPts val="600"/>
              </a:spcBef>
              <a:spcAft>
                <a:spcPts val="0"/>
              </a:spcAft>
              <a:buSzPts val="2000"/>
              <a:buChar char="❏"/>
              <a:defRPr/>
            </a:lvl9pPr>
          </a:lstStyle>
          <a:p>
            <a:endParaRPr/>
          </a:p>
        </p:txBody>
      </p:sp>
      <p:sp>
        <p:nvSpPr>
          <p:cNvPr id="171" name="Google Shape;171;p6"/>
          <p:cNvSpPr txBox="1">
            <a:spLocks noGrp="1"/>
          </p:cNvSpPr>
          <p:nvPr>
            <p:ph type="body" idx="2"/>
          </p:nvPr>
        </p:nvSpPr>
        <p:spPr>
          <a:xfrm>
            <a:off x="4780150" y="1524375"/>
            <a:ext cx="3587400" cy="30771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55600">
              <a:spcBef>
                <a:spcPts val="600"/>
              </a:spcBef>
              <a:spcAft>
                <a:spcPts val="0"/>
              </a:spcAft>
              <a:buSzPts val="2000"/>
              <a:buChar char="❑"/>
              <a:defRPr/>
            </a:lvl1pPr>
            <a:lvl2pPr marL="914400" lvl="1" indent="-355600">
              <a:spcBef>
                <a:spcPts val="600"/>
              </a:spcBef>
              <a:spcAft>
                <a:spcPts val="0"/>
              </a:spcAft>
              <a:buSzPts val="2000"/>
              <a:buChar char="❏"/>
              <a:defRPr/>
            </a:lvl2pPr>
            <a:lvl3pPr marL="1371600" lvl="2" indent="-355600">
              <a:spcBef>
                <a:spcPts val="600"/>
              </a:spcBef>
              <a:spcAft>
                <a:spcPts val="0"/>
              </a:spcAft>
              <a:buSzPts val="2000"/>
              <a:buChar char="❏"/>
              <a:defRPr/>
            </a:lvl3pPr>
            <a:lvl4pPr marL="1828800" lvl="3" indent="-355600">
              <a:spcBef>
                <a:spcPts val="600"/>
              </a:spcBef>
              <a:spcAft>
                <a:spcPts val="0"/>
              </a:spcAft>
              <a:buSzPts val="2000"/>
              <a:buChar char="❏"/>
              <a:defRPr/>
            </a:lvl4pPr>
            <a:lvl5pPr marL="2286000" lvl="4" indent="-355600">
              <a:spcBef>
                <a:spcPts val="600"/>
              </a:spcBef>
              <a:spcAft>
                <a:spcPts val="0"/>
              </a:spcAft>
              <a:buSzPts val="2000"/>
              <a:buChar char="❏"/>
              <a:defRPr/>
            </a:lvl5pPr>
            <a:lvl6pPr marL="2743200" lvl="5" indent="-355600">
              <a:spcBef>
                <a:spcPts val="600"/>
              </a:spcBef>
              <a:spcAft>
                <a:spcPts val="0"/>
              </a:spcAft>
              <a:buSzPts val="2000"/>
              <a:buChar char="❏"/>
              <a:defRPr/>
            </a:lvl6pPr>
            <a:lvl7pPr marL="3200400" lvl="6" indent="-355600">
              <a:spcBef>
                <a:spcPts val="600"/>
              </a:spcBef>
              <a:spcAft>
                <a:spcPts val="0"/>
              </a:spcAft>
              <a:buSzPts val="2000"/>
              <a:buChar char="❏"/>
              <a:defRPr/>
            </a:lvl7pPr>
            <a:lvl8pPr marL="3657600" lvl="7" indent="-355600">
              <a:spcBef>
                <a:spcPts val="600"/>
              </a:spcBef>
              <a:spcAft>
                <a:spcPts val="0"/>
              </a:spcAft>
              <a:buSzPts val="2000"/>
              <a:buChar char="❏"/>
              <a:defRPr/>
            </a:lvl8pPr>
            <a:lvl9pPr marL="4114800" lvl="8" indent="-355600">
              <a:spcBef>
                <a:spcPts val="600"/>
              </a:spcBef>
              <a:spcAft>
                <a:spcPts val="0"/>
              </a:spcAft>
              <a:buSzPts val="2000"/>
              <a:buChar char="❏"/>
              <a:defRPr/>
            </a:lvl9pPr>
          </a:lstStyle>
          <a:p>
            <a:endParaRPr/>
          </a:p>
        </p:txBody>
      </p:sp>
      <p:sp>
        <p:nvSpPr>
          <p:cNvPr id="172" name="Google Shape;172;p6"/>
          <p:cNvSpPr txBox="1">
            <a:spLocks noGrp="1"/>
          </p:cNvSpPr>
          <p:nvPr>
            <p:ph type="sldNum" idx="12"/>
          </p:nvPr>
        </p:nvSpPr>
        <p:spPr>
          <a:xfrm>
            <a:off x="8729400" y="4734075"/>
            <a:ext cx="414600" cy="4095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5374483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26/05/2020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1641868337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4800600"/>
            <a:ext cx="9141619" cy="3429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4750737"/>
            <a:ext cx="9141619" cy="4800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569214"/>
            <a:ext cx="7543800" cy="267462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6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3339846"/>
            <a:ext cx="7543800" cy="85725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1800" cap="all" spc="150" baseline="0">
                <a:solidFill>
                  <a:schemeClr val="tx2"/>
                </a:solidFill>
                <a:latin typeface="+mj-lt"/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26/05/2020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‹#›</a:t>
            </a:fld>
            <a:endParaRPr lang="en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325755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80021451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822960" y="214953"/>
            <a:ext cx="7543800" cy="108806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59" y="1384301"/>
            <a:ext cx="3703320" cy="301752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440" y="1384301"/>
            <a:ext cx="3703320" cy="301752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smtClean="0"/>
              <a:t>26/05/2020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2745301588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822960" y="214953"/>
            <a:ext cx="7543800" cy="108806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384539"/>
            <a:ext cx="3703320" cy="55221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1500" b="0" cap="all" baseline="0">
                <a:solidFill>
                  <a:schemeClr val="tx2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2960" y="1936751"/>
            <a:ext cx="3703320" cy="253365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440" y="1384539"/>
            <a:ext cx="3703320" cy="55221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1500" b="0" cap="all" baseline="0">
                <a:solidFill>
                  <a:schemeClr val="tx2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1936751"/>
            <a:ext cx="3703320" cy="253365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26/05/2020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921217394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26/05/2020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2351505885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82" y="4800600"/>
            <a:ext cx="9141619" cy="3429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2" y="4750737"/>
            <a:ext cx="9141619" cy="4800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26/05/2020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17684768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3" y="0"/>
            <a:ext cx="3038093" cy="51435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3030053" y="0"/>
            <a:ext cx="48006" cy="51435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445769"/>
            <a:ext cx="2400300" cy="1714500"/>
          </a:xfrm>
        </p:spPr>
        <p:txBody>
          <a:bodyPr anchor="b">
            <a:normAutofit/>
          </a:bodyPr>
          <a:lstStyle>
            <a:lvl1pPr>
              <a:defRPr sz="27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00450" y="548640"/>
            <a:ext cx="4869180" cy="394335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2194560"/>
            <a:ext cx="2400300" cy="2534343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125">
                <a:solidFill>
                  <a:srgbClr val="FFFFFF"/>
                </a:solidFill>
              </a:defRPr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49134" y="4844839"/>
            <a:ext cx="1963883" cy="273844"/>
          </a:xfrm>
        </p:spPr>
        <p:txBody>
          <a:bodyPr/>
          <a:lstStyle>
            <a:lvl1pPr algn="l">
              <a:defRPr/>
            </a:lvl1pPr>
          </a:lstStyle>
          <a:p>
            <a:fld id="{42A54C80-263E-416B-A8E0-580EDEADCBDC}" type="datetimeFigureOut">
              <a:rPr lang="en-US" smtClean="0"/>
              <a:t>26/05/2020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00450" y="4844839"/>
            <a:ext cx="3486150" cy="273844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2255127162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714750"/>
            <a:ext cx="9141619" cy="142875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2" y="3686307"/>
            <a:ext cx="9141619" cy="4800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3806190"/>
            <a:ext cx="7584948" cy="617220"/>
          </a:xfrm>
        </p:spPr>
        <p:txBody>
          <a:bodyPr lIns="91440" tIns="0" rIns="91440" bIns="0" anchor="b">
            <a:noAutofit/>
          </a:bodyPr>
          <a:lstStyle>
            <a:lvl1pPr>
              <a:defRPr sz="27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" y="0"/>
            <a:ext cx="9143989" cy="3686307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22960" y="4430267"/>
            <a:ext cx="7584948" cy="44577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450"/>
              </a:spcAft>
              <a:buNone/>
              <a:defRPr sz="1125">
                <a:solidFill>
                  <a:srgbClr val="FFFFFF"/>
                </a:solidFill>
              </a:defRPr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26/05/2020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2075339502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4800600"/>
            <a:ext cx="9144000" cy="3429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4750737"/>
            <a:ext cx="9144001" cy="494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214953"/>
            <a:ext cx="7543800" cy="108806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384301"/>
            <a:ext cx="7543800" cy="301752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22961" y="4844839"/>
            <a:ext cx="1854203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>
                <a:solidFill>
                  <a:srgbClr val="FFFFFF"/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26/05/2020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64639" y="4844839"/>
            <a:ext cx="3617103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75" cap="all" baseline="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425344" y="4844839"/>
            <a:ext cx="984019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88">
                <a:solidFill>
                  <a:srgbClr val="FFFFFF"/>
                </a:solidFill>
              </a:defRPr>
            </a:lvl1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‹#›</a:t>
            </a:fld>
            <a:endParaRPr lang="en"/>
          </a:p>
        </p:txBody>
      </p:sp>
      <p:cxnSp>
        <p:nvCxnSpPr>
          <p:cNvPr id="10" name="Straight Connector 9"/>
          <p:cNvCxnSpPr/>
          <p:nvPr/>
        </p:nvCxnSpPr>
        <p:spPr>
          <a:xfrm>
            <a:off x="895149" y="1303384"/>
            <a:ext cx="74752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84260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95" r:id="rId1"/>
    <p:sldLayoutId id="2147483896" r:id="rId2"/>
    <p:sldLayoutId id="2147483897" r:id="rId3"/>
    <p:sldLayoutId id="2147483898" r:id="rId4"/>
    <p:sldLayoutId id="2147483899" r:id="rId5"/>
    <p:sldLayoutId id="2147483900" r:id="rId6"/>
    <p:sldLayoutId id="2147483901" r:id="rId7"/>
    <p:sldLayoutId id="2147483902" r:id="rId8"/>
    <p:sldLayoutId id="2147483903" r:id="rId9"/>
    <p:sldLayoutId id="2147483904" r:id="rId10"/>
    <p:sldLayoutId id="2147483905" r:id="rId11"/>
    <p:sldLayoutId id="2147483906" r:id="rId12"/>
    <p:sldLayoutId id="2147483907" r:id="rId13"/>
  </p:sldLayoutIdLst>
  <p:transition>
    <p:fade thruBlk="1"/>
  </p:transition>
  <p:timing>
    <p:tnLst>
      <p:par>
        <p:cTn id="1" dur="indefinite" restart="never" nodeType="tmRoot"/>
      </p:par>
    </p:tnLst>
  </p:timing>
  <p:hf hdr="0" ftr="0" dt="0"/>
  <p:txStyles>
    <p:titleStyle>
      <a:lvl1pPr algn="l" defTabSz="685800" rtl="0" eaLnBrk="1" latinLnBrk="0" hangingPunct="1">
        <a:lnSpc>
          <a:spcPct val="85000"/>
        </a:lnSpc>
        <a:spcBef>
          <a:spcPct val="0"/>
        </a:spcBef>
        <a:buNone/>
        <a:defRPr sz="3600" kern="1200" spc="-38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68580" indent="-68580" algn="l" defTabSz="685800" rtl="0" eaLnBrk="1" latinLnBrk="0" hangingPunct="1">
        <a:lnSpc>
          <a:spcPct val="90000"/>
        </a:lnSpc>
        <a:spcBef>
          <a:spcPts val="900"/>
        </a:spcBef>
        <a:spcAft>
          <a:spcPts val="15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15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288036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Font typeface="Calibri" pitchFamily="34" charset="0"/>
        <a:buChar char="◦"/>
        <a:defRPr sz="135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425196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Font typeface="Calibri" pitchFamily="34" charset="0"/>
        <a:buChar char="◦"/>
        <a:defRPr sz="105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562356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Font typeface="Calibri" pitchFamily="34" charset="0"/>
        <a:buChar char="◦"/>
        <a:defRPr sz="105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699516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Font typeface="Calibri" pitchFamily="34" charset="0"/>
        <a:buChar char="◦"/>
        <a:defRPr sz="105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825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Font typeface="Calibri" pitchFamily="34" charset="0"/>
        <a:buChar char="◦"/>
        <a:defRPr sz="105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975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Font typeface="Calibri" pitchFamily="34" charset="0"/>
        <a:buChar char="◦"/>
        <a:defRPr sz="105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125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Font typeface="Calibri" pitchFamily="34" charset="0"/>
        <a:buChar char="◦"/>
        <a:defRPr sz="105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275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Font typeface="Calibri" pitchFamily="34" charset="0"/>
        <a:buChar char="◦"/>
        <a:defRPr sz="105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slidescarnival.com/?utm_source=template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Learning online 101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  <a:p>
            <a:r>
              <a:rPr lang="en-US" dirty="0" err="1" smtClean="0"/>
              <a:t>Muralee</a:t>
            </a:r>
            <a:r>
              <a:rPr lang="en-US" dirty="0" smtClean="0"/>
              <a:t> </a:t>
            </a:r>
            <a:r>
              <a:rPr lang="en-US" dirty="0" err="1" smtClean="0"/>
              <a:t>Thummarukudy</a:t>
            </a:r>
            <a:r>
              <a:rPr lang="en-US" dirty="0" smtClean="0"/>
              <a:t> PhD</a:t>
            </a:r>
          </a:p>
          <a:p>
            <a:r>
              <a:rPr lang="en-US" dirty="0" smtClean="0"/>
              <a:t>thummarukudy@gmail.com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1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163062124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6449" y="402700"/>
            <a:ext cx="4818105" cy="856800"/>
          </a:xfrm>
        </p:spPr>
        <p:txBody>
          <a:bodyPr/>
          <a:lstStyle/>
          <a:p>
            <a:r>
              <a:rPr lang="en-US" sz="2400" dirty="0" smtClean="0">
                <a:solidFill>
                  <a:schemeClr val="bg2">
                    <a:lumMod val="50000"/>
                  </a:schemeClr>
                </a:solidFill>
              </a:rPr>
              <a:t>Learning Instruments</a:t>
            </a:r>
            <a:endParaRPr lang="en-US" sz="24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800" dirty="0" smtClean="0"/>
              <a:t>Mobile Phone</a:t>
            </a:r>
          </a:p>
          <a:p>
            <a:r>
              <a:rPr lang="en-US" sz="1800" dirty="0" smtClean="0"/>
              <a:t>Tablet</a:t>
            </a:r>
          </a:p>
          <a:p>
            <a:r>
              <a:rPr lang="en-US" sz="1800" dirty="0" smtClean="0"/>
              <a:t>Laptop</a:t>
            </a:r>
          </a:p>
          <a:p>
            <a:r>
              <a:rPr lang="en-US" sz="1800" dirty="0" smtClean="0"/>
              <a:t>Television</a:t>
            </a:r>
          </a:p>
          <a:p>
            <a:r>
              <a:rPr lang="en-US" sz="1800" dirty="0" smtClean="0"/>
              <a:t>Shared facilities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r>
              <a:rPr lang="en-US" sz="2000" dirty="0" smtClean="0"/>
              <a:t>Internet</a:t>
            </a:r>
          </a:p>
          <a:p>
            <a:r>
              <a:rPr lang="en-US" sz="2000" dirty="0" smtClean="0"/>
              <a:t>Electricity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10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330849798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6449" y="402700"/>
            <a:ext cx="6892711" cy="856800"/>
          </a:xfrm>
        </p:spPr>
        <p:txBody>
          <a:bodyPr/>
          <a:lstStyle/>
          <a:p>
            <a:r>
              <a:rPr lang="en-US" sz="2400" dirty="0" smtClean="0"/>
              <a:t>Learning Space</a:t>
            </a:r>
            <a:endParaRPr lang="en-US" sz="24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000" dirty="0" smtClean="0"/>
              <a:t>Home Alone</a:t>
            </a:r>
          </a:p>
          <a:p>
            <a:pPr lvl="1"/>
            <a:r>
              <a:rPr lang="en-US" sz="1850" dirty="0" smtClean="0"/>
              <a:t>Lighting has to be appropriate</a:t>
            </a:r>
          </a:p>
          <a:p>
            <a:pPr lvl="1"/>
            <a:r>
              <a:rPr lang="en-US" sz="1850" dirty="0" smtClean="0"/>
              <a:t>Not excessive background noise</a:t>
            </a:r>
          </a:p>
          <a:p>
            <a:pPr lvl="1"/>
            <a:r>
              <a:rPr lang="en-US" sz="1850" dirty="0" smtClean="0"/>
              <a:t>Good seating arrangements</a:t>
            </a:r>
          </a:p>
          <a:p>
            <a:pPr lvl="1"/>
            <a:r>
              <a:rPr lang="en-US" sz="1850" dirty="0" smtClean="0"/>
              <a:t>Minimal distractions</a:t>
            </a:r>
          </a:p>
          <a:p>
            <a:pPr lvl="1"/>
            <a:r>
              <a:rPr lang="en-US" sz="1850" dirty="0" smtClean="0"/>
              <a:t>Only if a shared learning space is not available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idx="2"/>
          </p:nvPr>
        </p:nvSpPr>
        <p:spPr>
          <a:xfrm>
            <a:off x="4947299" y="1656975"/>
            <a:ext cx="3587400" cy="3077100"/>
          </a:xfrm>
        </p:spPr>
        <p:txBody>
          <a:bodyPr/>
          <a:lstStyle/>
          <a:p>
            <a:r>
              <a:rPr lang="en-US" sz="2000" dirty="0" smtClean="0"/>
              <a:t>With peers</a:t>
            </a:r>
          </a:p>
          <a:p>
            <a:pPr lvl="1"/>
            <a:r>
              <a:rPr lang="en-US" sz="2000" dirty="0" smtClean="0"/>
              <a:t>Common learning space</a:t>
            </a:r>
          </a:p>
          <a:p>
            <a:pPr lvl="1"/>
            <a:r>
              <a:rPr lang="en-US" sz="2000" dirty="0" smtClean="0"/>
              <a:t>Not necessarily own school or college</a:t>
            </a:r>
          </a:p>
          <a:p>
            <a:pPr lvl="1"/>
            <a:r>
              <a:rPr lang="en-US" sz="2000" dirty="0" smtClean="0"/>
              <a:t>Combined study, resident association halls, libraries</a:t>
            </a:r>
          </a:p>
          <a:p>
            <a:pPr lvl="1"/>
            <a:r>
              <a:rPr lang="en-US" sz="2000" dirty="0" smtClean="0"/>
              <a:t>Future campuses</a:t>
            </a:r>
          </a:p>
          <a:p>
            <a:pPr lvl="1"/>
            <a:r>
              <a:rPr lang="en-US" sz="2000" dirty="0" smtClean="0"/>
              <a:t>A better option !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11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81061917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402700"/>
            <a:ext cx="7393857" cy="856800"/>
          </a:xfrm>
        </p:spPr>
        <p:txBody>
          <a:bodyPr/>
          <a:lstStyle/>
          <a:p>
            <a:r>
              <a:rPr lang="en-US" dirty="0" smtClean="0"/>
              <a:t>Learning Time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800" dirty="0" smtClean="0"/>
              <a:t>Autonomous	</a:t>
            </a:r>
          </a:p>
          <a:p>
            <a:pPr lvl="1"/>
            <a:r>
              <a:rPr lang="en-US" sz="1400" dirty="0" smtClean="0"/>
              <a:t>No more than 6 hours of screen time</a:t>
            </a:r>
          </a:p>
          <a:p>
            <a:pPr lvl="1"/>
            <a:r>
              <a:rPr lang="en-US" sz="1400" dirty="0" smtClean="0"/>
              <a:t>Chose what time of the day to study wisely</a:t>
            </a:r>
          </a:p>
          <a:p>
            <a:pPr lvl="1"/>
            <a:r>
              <a:rPr lang="en-US" sz="1400" dirty="0" smtClean="0"/>
              <a:t>Establish a routine and stick to chosen time</a:t>
            </a:r>
          </a:p>
          <a:p>
            <a:pPr lvl="1"/>
            <a:r>
              <a:rPr lang="en-US" sz="1400" dirty="0" smtClean="0"/>
              <a:t>Regular breaks between screen times is appropriate</a:t>
            </a:r>
          </a:p>
          <a:p>
            <a:pPr lvl="1"/>
            <a:r>
              <a:rPr lang="en-US" sz="1400" dirty="0" smtClean="0"/>
              <a:t>If you study on line, then play on ground </a:t>
            </a:r>
            <a:r>
              <a:rPr lang="en-US" sz="1400" dirty="0" smtClean="0"/>
              <a:t>!!</a:t>
            </a:r>
          </a:p>
          <a:p>
            <a:pPr lvl="1"/>
            <a:r>
              <a:rPr lang="en-US" sz="1400" dirty="0" smtClean="0"/>
              <a:t>If you study/work online, make friends offline</a:t>
            </a:r>
            <a:endParaRPr lang="en-US" sz="1400" dirty="0" smtClean="0"/>
          </a:p>
          <a:p>
            <a:endParaRPr lang="en-US" sz="18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r>
              <a:rPr lang="en-US" sz="1800" dirty="0" smtClean="0"/>
              <a:t>Institution determined</a:t>
            </a:r>
          </a:p>
          <a:p>
            <a:pPr lvl="1"/>
            <a:r>
              <a:rPr lang="en-US" sz="1650" dirty="0" smtClean="0"/>
              <a:t>More than 4 sessions per day is tiring</a:t>
            </a:r>
          </a:p>
          <a:p>
            <a:pPr lvl="1"/>
            <a:r>
              <a:rPr lang="en-US" sz="1650" dirty="0" smtClean="0"/>
              <a:t>Mostly synchronized with school time if in local school</a:t>
            </a:r>
          </a:p>
          <a:p>
            <a:pPr lvl="1"/>
            <a:r>
              <a:rPr lang="en-US" sz="1650" dirty="0" smtClean="0"/>
              <a:t>If studying a course in another country, course time may vary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12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40612730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 Cheating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You don’t learn !</a:t>
            </a:r>
          </a:p>
          <a:p>
            <a:pPr lvl="1"/>
            <a:r>
              <a:rPr lang="en-US" dirty="0" smtClean="0"/>
              <a:t>Ensure you attend the classes</a:t>
            </a:r>
          </a:p>
          <a:p>
            <a:pPr lvl="1"/>
            <a:r>
              <a:rPr lang="en-US" dirty="0" smtClean="0"/>
              <a:t>No “electronic proxy”</a:t>
            </a:r>
          </a:p>
          <a:p>
            <a:pPr lvl="1"/>
            <a:r>
              <a:rPr lang="en-US" dirty="0" smtClean="0"/>
              <a:t>Don’t let anybody else write the assignments or exams</a:t>
            </a:r>
          </a:p>
          <a:p>
            <a:pPr lvl="1"/>
            <a:r>
              <a:rPr lang="en-US" dirty="0" smtClean="0"/>
              <a:t>Teachers don’t lose 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r>
              <a:rPr lang="en-US" dirty="0" smtClean="0"/>
              <a:t>You will be found </a:t>
            </a:r>
            <a:r>
              <a:rPr lang="en-US" dirty="0" smtClean="0"/>
              <a:t>!</a:t>
            </a:r>
          </a:p>
          <a:p>
            <a:r>
              <a:rPr lang="en-US" dirty="0" smtClean="0"/>
              <a:t>Plagiarism, online proctoring </a:t>
            </a:r>
            <a:r>
              <a:rPr lang="en-US" dirty="0" err="1" smtClean="0"/>
              <a:t>etc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Teachers don’t like you cheating either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13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182077469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Engaging with teachers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	</a:t>
            </a:r>
          </a:p>
          <a:p>
            <a:pPr lvl="1"/>
            <a:r>
              <a:rPr lang="en-US" dirty="0" smtClean="0"/>
              <a:t>Ensure that you attend the class and note down your questions or comments</a:t>
            </a:r>
          </a:p>
          <a:p>
            <a:pPr lvl="1"/>
            <a:r>
              <a:rPr lang="en-US" dirty="0" smtClean="0"/>
              <a:t>Send it over the chat forum or WhatsApp</a:t>
            </a:r>
          </a:p>
          <a:p>
            <a:pPr lvl="1"/>
            <a:r>
              <a:rPr lang="en-US" dirty="0" smtClean="0"/>
              <a:t>It is important to show your active participation in online learning</a:t>
            </a:r>
          </a:p>
          <a:p>
            <a:pPr lvl="1"/>
            <a:r>
              <a:rPr lang="en-US" dirty="0" smtClean="0"/>
              <a:t>Don’t be disruptive, teachers are under pressure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14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254412595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6450" y="402700"/>
            <a:ext cx="6243782" cy="856800"/>
          </a:xfrm>
        </p:spPr>
        <p:txBody>
          <a:bodyPr/>
          <a:lstStyle/>
          <a:p>
            <a:r>
              <a:rPr lang="en-US" dirty="0" smtClean="0"/>
              <a:t>Collaborating with other students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Learning mode</a:t>
            </a:r>
          </a:p>
          <a:p>
            <a:pPr lvl="1"/>
            <a:r>
              <a:rPr lang="en-US" dirty="0" smtClean="0"/>
              <a:t>Engage with your buddy</a:t>
            </a:r>
          </a:p>
          <a:p>
            <a:pPr lvl="1"/>
            <a:r>
              <a:rPr lang="en-US" dirty="0" smtClean="0"/>
              <a:t>Actively participate in  the group</a:t>
            </a:r>
          </a:p>
          <a:p>
            <a:pPr lvl="1"/>
            <a:r>
              <a:rPr lang="en-US" dirty="0" smtClean="0"/>
              <a:t>Take lead to do projects</a:t>
            </a:r>
          </a:p>
          <a:p>
            <a:pPr lvl="1"/>
            <a:r>
              <a:rPr lang="en-US" dirty="0" smtClean="0"/>
              <a:t>Bring new ideas and approaches</a:t>
            </a:r>
          </a:p>
          <a:p>
            <a:pPr lvl="1"/>
            <a:r>
              <a:rPr lang="en-US" dirty="0" smtClean="0"/>
              <a:t>Encourage others at all times</a:t>
            </a:r>
          </a:p>
          <a:p>
            <a:pPr lvl="1"/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r>
              <a:rPr lang="en-US" dirty="0" smtClean="0"/>
              <a:t>Supporting </a:t>
            </a:r>
          </a:p>
          <a:p>
            <a:pPr lvl="1"/>
            <a:r>
              <a:rPr lang="en-US" dirty="0" smtClean="0"/>
              <a:t>Support the teachers</a:t>
            </a:r>
          </a:p>
          <a:p>
            <a:pPr lvl="1"/>
            <a:r>
              <a:rPr lang="en-US" dirty="0" smtClean="0"/>
              <a:t>Support other </a:t>
            </a:r>
            <a:r>
              <a:rPr lang="en-US" dirty="0" smtClean="0"/>
              <a:t>students</a:t>
            </a:r>
          </a:p>
          <a:p>
            <a:pPr lvl="1"/>
            <a:r>
              <a:rPr lang="en-US" dirty="0" smtClean="0"/>
              <a:t>Be </a:t>
            </a:r>
            <a:r>
              <a:rPr lang="en-US" dirty="0" smtClean="0"/>
              <a:t>considerate </a:t>
            </a:r>
          </a:p>
          <a:p>
            <a:pPr lvl="1"/>
            <a:r>
              <a:rPr lang="en-US" dirty="0" smtClean="0"/>
              <a:t>Take turns to lead</a:t>
            </a:r>
          </a:p>
          <a:p>
            <a:pPr lvl="1"/>
            <a:r>
              <a:rPr lang="en-US" dirty="0" smtClean="0"/>
              <a:t>Encourage others at all times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15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229913644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388F7B-0E3F-4E11-8AE3-7EB2F3FAB3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76450" y="491613"/>
            <a:ext cx="4700118" cy="630062"/>
          </a:xfrm>
        </p:spPr>
        <p:txBody>
          <a:bodyPr/>
          <a:lstStyle/>
          <a:p>
            <a:r>
              <a:rPr lang="en-US" sz="2800" dirty="0" smtClean="0"/>
              <a:t>Vulnerable Students</a:t>
            </a:r>
            <a:endParaRPr lang="en-US" sz="2800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D35815D-1167-4707-B150-66367C1BAEF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400" dirty="0" smtClean="0"/>
              <a:t>Differently abled students</a:t>
            </a:r>
          </a:p>
          <a:p>
            <a:pPr lvl="1"/>
            <a:r>
              <a:rPr lang="en-US" sz="1400" dirty="0" smtClean="0"/>
              <a:t>Create a buddy system</a:t>
            </a:r>
          </a:p>
          <a:p>
            <a:pPr lvl="1"/>
            <a:r>
              <a:rPr lang="en-US" sz="1400" dirty="0" smtClean="0"/>
              <a:t>Tutoring </a:t>
            </a:r>
            <a:r>
              <a:rPr lang="en-US" sz="1400" dirty="0" smtClean="0"/>
              <a:t>support</a:t>
            </a:r>
          </a:p>
          <a:p>
            <a:r>
              <a:rPr lang="en-US" sz="1400" dirty="0" smtClean="0"/>
              <a:t>Students who are not good at studies</a:t>
            </a:r>
          </a:p>
          <a:p>
            <a:pPr lvl="1"/>
            <a:r>
              <a:rPr lang="en-US" sz="1400" dirty="0"/>
              <a:t>Create a buddy system</a:t>
            </a:r>
          </a:p>
          <a:p>
            <a:pPr lvl="1"/>
            <a:r>
              <a:rPr lang="en-US" sz="1400" dirty="0" smtClean="0"/>
              <a:t>Tutoring </a:t>
            </a:r>
            <a:r>
              <a:rPr lang="en-US" sz="1400" dirty="0" smtClean="0"/>
              <a:t>support</a:t>
            </a:r>
          </a:p>
          <a:p>
            <a:r>
              <a:rPr lang="en-US" sz="1400" dirty="0" smtClean="0"/>
              <a:t>Girl students</a:t>
            </a:r>
          </a:p>
          <a:p>
            <a:pPr lvl="1"/>
            <a:r>
              <a:rPr lang="en-US" sz="1400" dirty="0" smtClean="0"/>
              <a:t>House work expectations</a:t>
            </a:r>
            <a:endParaRPr lang="en-US" sz="1400" dirty="0"/>
          </a:p>
          <a:p>
            <a:pPr lvl="1"/>
            <a:endParaRPr lang="en-US" sz="1650" dirty="0" smtClean="0"/>
          </a:p>
          <a:p>
            <a:endParaRPr lang="en-US" sz="1800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D7C1EC5-23A9-4F63-B360-BCEEED12749F}"/>
              </a:ext>
            </a:extLst>
          </p:cNvPr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r>
              <a:rPr lang="en-US" sz="1400" dirty="0"/>
              <a:t>Students who have language </a:t>
            </a:r>
            <a:r>
              <a:rPr lang="en-US" sz="1400" dirty="0" smtClean="0"/>
              <a:t>difficulties</a:t>
            </a:r>
          </a:p>
          <a:p>
            <a:pPr lvl="1"/>
            <a:r>
              <a:rPr lang="en-US" sz="1400" dirty="0"/>
              <a:t>Create a buddy system</a:t>
            </a:r>
          </a:p>
          <a:p>
            <a:pPr lvl="1"/>
            <a:r>
              <a:rPr lang="en-US" sz="1400" dirty="0" smtClean="0"/>
              <a:t>Tutoring </a:t>
            </a:r>
            <a:r>
              <a:rPr lang="en-US" sz="1400" dirty="0" smtClean="0"/>
              <a:t>support</a:t>
            </a:r>
          </a:p>
          <a:p>
            <a:r>
              <a:rPr lang="en-US" sz="1400" dirty="0" smtClean="0"/>
              <a:t>Students </a:t>
            </a:r>
            <a:r>
              <a:rPr lang="en-US" sz="1400" dirty="0"/>
              <a:t>who does not have access to high speed internet, </a:t>
            </a:r>
            <a:r>
              <a:rPr lang="en-US" sz="1400" dirty="0" smtClean="0"/>
              <a:t>tablets, </a:t>
            </a:r>
            <a:r>
              <a:rPr lang="en-US" sz="1400" dirty="0"/>
              <a:t>electricity </a:t>
            </a:r>
            <a:r>
              <a:rPr lang="en-US" sz="1400" dirty="0" err="1" smtClean="0"/>
              <a:t>etc</a:t>
            </a:r>
            <a:endParaRPr lang="en-US" sz="1400" dirty="0" smtClean="0"/>
          </a:p>
          <a:p>
            <a:pPr lvl="1"/>
            <a:r>
              <a:rPr lang="en-US" sz="1400" dirty="0" smtClean="0"/>
              <a:t>Consider providing learning instruments</a:t>
            </a:r>
          </a:p>
          <a:p>
            <a:pPr lvl="1"/>
            <a:r>
              <a:rPr lang="en-US" sz="1400" dirty="0" smtClean="0"/>
              <a:t>Use libraries or other common learning centers</a:t>
            </a:r>
            <a:endParaRPr lang="en-US" sz="140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09CC017-1369-4A81-94AA-3A3386166EAD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16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312044264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6449" y="402700"/>
            <a:ext cx="4749279" cy="856800"/>
          </a:xfrm>
        </p:spPr>
        <p:txBody>
          <a:bodyPr/>
          <a:lstStyle/>
          <a:p>
            <a:r>
              <a:rPr lang="en-US" dirty="0" smtClean="0"/>
              <a:t>Augmenting contents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Videos	</a:t>
            </a:r>
          </a:p>
          <a:p>
            <a:pPr lvl="1"/>
            <a:r>
              <a:rPr lang="en-US" dirty="0" smtClean="0"/>
              <a:t>Ted Talks</a:t>
            </a:r>
          </a:p>
          <a:p>
            <a:pPr lvl="1"/>
            <a:r>
              <a:rPr lang="en-US" dirty="0" smtClean="0"/>
              <a:t>Famous lectures</a:t>
            </a:r>
          </a:p>
          <a:p>
            <a:pPr lvl="1"/>
            <a:r>
              <a:rPr lang="en-US" dirty="0" smtClean="0"/>
              <a:t>Documentaries</a:t>
            </a:r>
          </a:p>
          <a:p>
            <a:pPr lvl="1"/>
            <a:r>
              <a:rPr lang="en-US" dirty="0" smtClean="0"/>
              <a:t>OERs</a:t>
            </a:r>
          </a:p>
          <a:p>
            <a:pPr lvl="1"/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r>
              <a:rPr lang="en-US" dirty="0" smtClean="0"/>
              <a:t>Reading Materials</a:t>
            </a:r>
          </a:p>
          <a:p>
            <a:pPr lvl="1"/>
            <a:r>
              <a:rPr lang="en-US" dirty="0" smtClean="0"/>
              <a:t>News paper articles</a:t>
            </a:r>
          </a:p>
          <a:p>
            <a:pPr lvl="1"/>
            <a:r>
              <a:rPr lang="en-US" dirty="0" smtClean="0"/>
              <a:t>Journal articles</a:t>
            </a:r>
          </a:p>
          <a:p>
            <a:pPr lvl="1"/>
            <a:r>
              <a:rPr lang="en-US" dirty="0" smtClean="0"/>
              <a:t>Reports</a:t>
            </a:r>
          </a:p>
          <a:p>
            <a:pPr lvl="1"/>
            <a:r>
              <a:rPr lang="en-US" dirty="0" smtClean="0"/>
              <a:t>Books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17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110599332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6449" y="402700"/>
            <a:ext cx="4660789" cy="856800"/>
          </a:xfrm>
        </p:spPr>
        <p:txBody>
          <a:bodyPr/>
          <a:lstStyle/>
          <a:p>
            <a:r>
              <a:rPr lang="en-US" dirty="0" smtClean="0"/>
              <a:t>Good </a:t>
            </a:r>
            <a:r>
              <a:rPr lang="en-US" smtClean="0"/>
              <a:t>online behavior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Not everything available on internet is free to use</a:t>
            </a:r>
          </a:p>
          <a:p>
            <a:r>
              <a:rPr lang="en-US" dirty="0" smtClean="0"/>
              <a:t>You should verify if something has a copy right before you download, print or share</a:t>
            </a:r>
          </a:p>
          <a:p>
            <a:r>
              <a:rPr lang="en-US" dirty="0" smtClean="0"/>
              <a:t>Certainly think twice before you upload ANYTHING onto the net.  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r>
              <a:rPr lang="en-US" dirty="0" smtClean="0"/>
              <a:t>Not everything on the internet is TRUE !</a:t>
            </a:r>
          </a:p>
          <a:p>
            <a:r>
              <a:rPr lang="en-US" dirty="0" smtClean="0"/>
              <a:t>Not even Wikipedia</a:t>
            </a:r>
          </a:p>
          <a:p>
            <a:r>
              <a:rPr lang="en-US" dirty="0" smtClean="0"/>
              <a:t>Use trusted sources while completing assignments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18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153257503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6449" y="402700"/>
            <a:ext cx="5437537" cy="856800"/>
          </a:xfrm>
        </p:spPr>
        <p:txBody>
          <a:bodyPr/>
          <a:lstStyle/>
          <a:p>
            <a:r>
              <a:rPr lang="en-US" dirty="0" smtClean="0"/>
              <a:t>Don’t Stop in the Classroom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Studying will be life long for your generation </a:t>
            </a:r>
          </a:p>
          <a:p>
            <a:r>
              <a:rPr lang="en-US" dirty="0" smtClean="0"/>
              <a:t>Go and start to study Massive Open Online Courses</a:t>
            </a:r>
          </a:p>
          <a:p>
            <a:r>
              <a:rPr lang="en-US" dirty="0" smtClean="0"/>
              <a:t>Start to acquire Nano degrees and credits</a:t>
            </a:r>
          </a:p>
          <a:p>
            <a:r>
              <a:rPr lang="en-US" dirty="0" smtClean="0"/>
              <a:t>Acquire new friends around the world</a:t>
            </a:r>
          </a:p>
          <a:p>
            <a:r>
              <a:rPr lang="en-US" dirty="0" smtClean="0"/>
              <a:t>Familiarize with the 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r>
              <a:rPr lang="en-US" dirty="0" smtClean="0"/>
              <a:t>Building Professional Reputation</a:t>
            </a:r>
          </a:p>
          <a:p>
            <a:pPr lvl="1"/>
            <a:r>
              <a:rPr lang="en-US" dirty="0" smtClean="0"/>
              <a:t>Create a LinkedIn Profile</a:t>
            </a:r>
          </a:p>
          <a:p>
            <a:pPr lvl="1"/>
            <a:r>
              <a:rPr lang="en-US" dirty="0" smtClean="0"/>
              <a:t>Regularly post about your activities and interests</a:t>
            </a:r>
          </a:p>
          <a:p>
            <a:pPr lvl="1"/>
            <a:r>
              <a:rPr lang="en-US" dirty="0" smtClean="0"/>
              <a:t>Interact with others, by asking questions and comments</a:t>
            </a:r>
          </a:p>
          <a:p>
            <a:pPr lvl="1"/>
            <a:r>
              <a:rPr lang="en-US" dirty="0" smtClean="0"/>
              <a:t>Jobs will seek you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19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34414823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Millennials and natural online learners 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You have been learning online from the time smart mobiles came on board</a:t>
            </a:r>
          </a:p>
          <a:p>
            <a:endParaRPr lang="en-US" dirty="0"/>
          </a:p>
          <a:p>
            <a:r>
              <a:rPr lang="en-US" dirty="0" smtClean="0"/>
              <a:t>You have all the basic equipment and skills to learn online</a:t>
            </a:r>
          </a:p>
          <a:p>
            <a:endParaRPr lang="en-US" dirty="0"/>
          </a:p>
          <a:p>
            <a:r>
              <a:rPr lang="en-US" dirty="0" smtClean="0"/>
              <a:t>You have been earning “</a:t>
            </a:r>
            <a:r>
              <a:rPr lang="en-US" dirty="0" err="1" smtClean="0"/>
              <a:t>nano</a:t>
            </a:r>
            <a:r>
              <a:rPr lang="en-US" dirty="0" smtClean="0"/>
              <a:t> degrees” by the dozen already.</a:t>
            </a:r>
          </a:p>
          <a:p>
            <a:endParaRPr lang="en-US" dirty="0"/>
          </a:p>
          <a:p>
            <a:r>
              <a:rPr lang="en-US" dirty="0" smtClean="0"/>
              <a:t>So far you had “autonomous” learning, as an “extra” over the school/college learning</a:t>
            </a:r>
          </a:p>
          <a:p>
            <a:endParaRPr lang="en-US" dirty="0" smtClean="0"/>
          </a:p>
          <a:p>
            <a:r>
              <a:rPr lang="en-US" dirty="0" smtClean="0"/>
              <a:t>Now teachers are catching up, be patient !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2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262042627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Socialise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School was not just a place to learn</a:t>
            </a:r>
          </a:p>
          <a:p>
            <a:r>
              <a:rPr lang="en-US" dirty="0" smtClean="0"/>
              <a:t>It was also a place where young adults were trained to be responsible citizens</a:t>
            </a:r>
          </a:p>
          <a:p>
            <a:r>
              <a:rPr lang="en-US" dirty="0" smtClean="0"/>
              <a:t>That is also were you formed bonds and relationships</a:t>
            </a:r>
          </a:p>
          <a:p>
            <a:r>
              <a:rPr lang="en-US" dirty="0" smtClean="0"/>
              <a:t>Don’t let electronics get in the way</a:t>
            </a:r>
          </a:p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r>
              <a:rPr lang="en-US" dirty="0" smtClean="0"/>
              <a:t>Create electronic social forum</a:t>
            </a:r>
          </a:p>
          <a:p>
            <a:r>
              <a:rPr lang="en-US" dirty="0" smtClean="0"/>
              <a:t>Create shared learning spaces and socialize even if for shorter duration</a:t>
            </a:r>
          </a:p>
          <a:p>
            <a:r>
              <a:rPr lang="en-US" dirty="0" smtClean="0"/>
              <a:t>In future there will be shared learning spaces in every city and people will be studying in Harvard or IIT but spending most of their time in the local shared space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20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333567140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6450" y="402700"/>
            <a:ext cx="6774724" cy="856800"/>
          </a:xfrm>
        </p:spPr>
        <p:txBody>
          <a:bodyPr/>
          <a:lstStyle/>
          <a:p>
            <a:r>
              <a:rPr lang="en-US" dirty="0" smtClean="0"/>
              <a:t>Social Media- You are what you like !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Nothing private on internet</a:t>
            </a:r>
          </a:p>
          <a:p>
            <a:r>
              <a:rPr lang="en-US" dirty="0" smtClean="0"/>
              <a:t>Digital footprint last a life time</a:t>
            </a:r>
          </a:p>
          <a:p>
            <a:r>
              <a:rPr lang="en-US" dirty="0" smtClean="0"/>
              <a:t>Algorithms are watching you, what you post, like and </a:t>
            </a:r>
            <a:r>
              <a:rPr lang="en-US" dirty="0" smtClean="0"/>
              <a:t>share</a:t>
            </a:r>
          </a:p>
          <a:p>
            <a:r>
              <a:rPr lang="en-US" dirty="0" smtClean="0"/>
              <a:t>You will be “profiled” and that will stick</a:t>
            </a:r>
            <a:endParaRPr lang="en-US" dirty="0" smtClean="0"/>
          </a:p>
          <a:p>
            <a:r>
              <a:rPr lang="en-US" dirty="0" smtClean="0"/>
              <a:t>Employers are watching </a:t>
            </a:r>
            <a:r>
              <a:rPr lang="en-US" dirty="0" smtClean="0"/>
              <a:t>you</a:t>
            </a:r>
          </a:p>
          <a:p>
            <a:r>
              <a:rPr lang="en-US" dirty="0" smtClean="0"/>
              <a:t>May impact immigration</a:t>
            </a:r>
          </a:p>
          <a:p>
            <a:r>
              <a:rPr lang="en-US" dirty="0" smtClean="0"/>
              <a:t>May even impact having a boyfriend/girlfriend and/or getting married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r>
              <a:rPr lang="en-US" dirty="0" smtClean="0"/>
              <a:t>Behave responsibly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21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27018716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D966"/>
            </a:gs>
            <a:gs pos="100000">
              <a:srgbClr val="FF9900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Shape 8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74" name="Google Shape;874;p39">
            <a:hlinkClick r:id="rId3"/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426425" y="1451225"/>
            <a:ext cx="2291150" cy="550600"/>
          </a:xfrm>
          <a:prstGeom prst="rect">
            <a:avLst/>
          </a:prstGeom>
          <a:noFill/>
          <a:ln>
            <a:noFill/>
          </a:ln>
        </p:spPr>
      </p:pic>
      <p:sp>
        <p:nvSpPr>
          <p:cNvPr id="875" name="Google Shape;875;p39"/>
          <p:cNvSpPr txBox="1"/>
          <p:nvPr/>
        </p:nvSpPr>
        <p:spPr>
          <a:xfrm>
            <a:off x="1106100" y="2209500"/>
            <a:ext cx="6931800" cy="26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b="1">
                <a:solidFill>
                  <a:srgbClr val="434343"/>
                </a:solidFill>
                <a:latin typeface="Montserrat"/>
                <a:ea typeface="Montserrat"/>
                <a:cs typeface="Montserrat"/>
                <a:sym typeface="Montserrat"/>
              </a:rPr>
              <a:t>Free templates for all your presentation needs</a:t>
            </a:r>
            <a:endParaRPr sz="1800" b="1">
              <a:solidFill>
                <a:srgbClr val="434343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grpSp>
        <p:nvGrpSpPr>
          <p:cNvPr id="876" name="Google Shape;876;p39"/>
          <p:cNvGrpSpPr/>
          <p:nvPr/>
        </p:nvGrpSpPr>
        <p:grpSpPr>
          <a:xfrm>
            <a:off x="690575" y="3290132"/>
            <a:ext cx="7762851" cy="892418"/>
            <a:chOff x="801125" y="3213932"/>
            <a:chExt cx="7762851" cy="892418"/>
          </a:xfrm>
        </p:grpSpPr>
        <p:grpSp>
          <p:nvGrpSpPr>
            <p:cNvPr id="877" name="Google Shape;877;p39"/>
            <p:cNvGrpSpPr/>
            <p:nvPr/>
          </p:nvGrpSpPr>
          <p:grpSpPr>
            <a:xfrm>
              <a:off x="4845759" y="3213932"/>
              <a:ext cx="1695900" cy="892418"/>
              <a:chOff x="4845759" y="3213932"/>
              <a:chExt cx="1695900" cy="892418"/>
            </a:xfrm>
          </p:grpSpPr>
          <p:sp>
            <p:nvSpPr>
              <p:cNvPr id="878" name="Google Shape;878;p39"/>
              <p:cNvSpPr txBox="1"/>
              <p:nvPr/>
            </p:nvSpPr>
            <p:spPr>
              <a:xfrm>
                <a:off x="4845759" y="3469450"/>
                <a:ext cx="1695900" cy="6369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0" tIns="0" rIns="0" bIns="0" anchor="t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1200">
                    <a:solidFill>
                      <a:srgbClr val="434343"/>
                    </a:solidFill>
                    <a:latin typeface="Montserrat"/>
                    <a:ea typeface="Montserrat"/>
                    <a:cs typeface="Montserrat"/>
                    <a:sym typeface="Montserrat"/>
                  </a:rPr>
                  <a:t>Ready to use, professional and customizable</a:t>
                </a:r>
                <a:endParaRPr sz="1200">
                  <a:solidFill>
                    <a:srgbClr val="434343"/>
                  </a:solidFill>
                  <a:latin typeface="Montserrat"/>
                  <a:ea typeface="Montserrat"/>
                  <a:cs typeface="Montserrat"/>
                  <a:sym typeface="Montserrat"/>
                </a:endParaRPr>
              </a:p>
            </p:txBody>
          </p:sp>
          <p:sp>
            <p:nvSpPr>
              <p:cNvPr id="879" name="Google Shape;879;p39"/>
              <p:cNvSpPr/>
              <p:nvPr/>
            </p:nvSpPr>
            <p:spPr>
              <a:xfrm>
                <a:off x="5603395" y="3213932"/>
                <a:ext cx="180627" cy="181175"/>
              </a:xfrm>
              <a:custGeom>
                <a:avLst/>
                <a:gdLst/>
                <a:ahLst/>
                <a:cxnLst/>
                <a:rect l="l" t="t" r="r" b="b"/>
                <a:pathLst>
                  <a:path w="5929" h="5947" extrusionOk="0">
                    <a:moveTo>
                      <a:pt x="4679" y="0"/>
                    </a:moveTo>
                    <a:lnTo>
                      <a:pt x="4567" y="19"/>
                    </a:lnTo>
                    <a:lnTo>
                      <a:pt x="4474" y="37"/>
                    </a:lnTo>
                    <a:lnTo>
                      <a:pt x="4381" y="93"/>
                    </a:lnTo>
                    <a:lnTo>
                      <a:pt x="4288" y="168"/>
                    </a:lnTo>
                    <a:lnTo>
                      <a:pt x="3747" y="690"/>
                    </a:lnTo>
                    <a:lnTo>
                      <a:pt x="3729" y="746"/>
                    </a:lnTo>
                    <a:lnTo>
                      <a:pt x="3710" y="802"/>
                    </a:lnTo>
                    <a:lnTo>
                      <a:pt x="3729" y="857"/>
                    </a:lnTo>
                    <a:lnTo>
                      <a:pt x="3747" y="895"/>
                    </a:lnTo>
                    <a:lnTo>
                      <a:pt x="5033" y="2181"/>
                    </a:lnTo>
                    <a:lnTo>
                      <a:pt x="5089" y="2218"/>
                    </a:lnTo>
                    <a:lnTo>
                      <a:pt x="5182" y="2218"/>
                    </a:lnTo>
                    <a:lnTo>
                      <a:pt x="5238" y="2181"/>
                    </a:lnTo>
                    <a:lnTo>
                      <a:pt x="5779" y="1640"/>
                    </a:lnTo>
                    <a:lnTo>
                      <a:pt x="5835" y="1566"/>
                    </a:lnTo>
                    <a:lnTo>
                      <a:pt x="5891" y="1473"/>
                    </a:lnTo>
                    <a:lnTo>
                      <a:pt x="5928" y="1361"/>
                    </a:lnTo>
                    <a:lnTo>
                      <a:pt x="5928" y="1249"/>
                    </a:lnTo>
                    <a:lnTo>
                      <a:pt x="5928" y="1156"/>
                    </a:lnTo>
                    <a:lnTo>
                      <a:pt x="5891" y="1044"/>
                    </a:lnTo>
                    <a:lnTo>
                      <a:pt x="5835" y="951"/>
                    </a:lnTo>
                    <a:lnTo>
                      <a:pt x="5779" y="857"/>
                    </a:lnTo>
                    <a:lnTo>
                      <a:pt x="5071" y="168"/>
                    </a:lnTo>
                    <a:lnTo>
                      <a:pt x="4977" y="93"/>
                    </a:lnTo>
                    <a:lnTo>
                      <a:pt x="4884" y="37"/>
                    </a:lnTo>
                    <a:lnTo>
                      <a:pt x="4791" y="19"/>
                    </a:lnTo>
                    <a:lnTo>
                      <a:pt x="4679" y="0"/>
                    </a:lnTo>
                    <a:close/>
                    <a:moveTo>
                      <a:pt x="3393" y="1883"/>
                    </a:moveTo>
                    <a:lnTo>
                      <a:pt x="3449" y="1920"/>
                    </a:lnTo>
                    <a:lnTo>
                      <a:pt x="3486" y="1976"/>
                    </a:lnTo>
                    <a:lnTo>
                      <a:pt x="3505" y="2050"/>
                    </a:lnTo>
                    <a:lnTo>
                      <a:pt x="3486" y="2106"/>
                    </a:lnTo>
                    <a:lnTo>
                      <a:pt x="3449" y="2162"/>
                    </a:lnTo>
                    <a:lnTo>
                      <a:pt x="1660" y="3952"/>
                    </a:lnTo>
                    <a:lnTo>
                      <a:pt x="1604" y="3970"/>
                    </a:lnTo>
                    <a:lnTo>
                      <a:pt x="1548" y="3989"/>
                    </a:lnTo>
                    <a:lnTo>
                      <a:pt x="1492" y="3970"/>
                    </a:lnTo>
                    <a:lnTo>
                      <a:pt x="1436" y="3952"/>
                    </a:lnTo>
                    <a:lnTo>
                      <a:pt x="1399" y="3896"/>
                    </a:lnTo>
                    <a:lnTo>
                      <a:pt x="1380" y="3821"/>
                    </a:lnTo>
                    <a:lnTo>
                      <a:pt x="1399" y="3765"/>
                    </a:lnTo>
                    <a:lnTo>
                      <a:pt x="1436" y="3709"/>
                    </a:lnTo>
                    <a:lnTo>
                      <a:pt x="3225" y="1920"/>
                    </a:lnTo>
                    <a:lnTo>
                      <a:pt x="3281" y="1883"/>
                    </a:lnTo>
                    <a:close/>
                    <a:moveTo>
                      <a:pt x="1007" y="4362"/>
                    </a:moveTo>
                    <a:lnTo>
                      <a:pt x="1007" y="4921"/>
                    </a:lnTo>
                    <a:lnTo>
                      <a:pt x="1566" y="4921"/>
                    </a:lnTo>
                    <a:lnTo>
                      <a:pt x="1566" y="5331"/>
                    </a:lnTo>
                    <a:lnTo>
                      <a:pt x="821" y="5462"/>
                    </a:lnTo>
                    <a:lnTo>
                      <a:pt x="467" y="5107"/>
                    </a:lnTo>
                    <a:lnTo>
                      <a:pt x="597" y="4362"/>
                    </a:lnTo>
                    <a:close/>
                    <a:moveTo>
                      <a:pt x="3337" y="1118"/>
                    </a:moveTo>
                    <a:lnTo>
                      <a:pt x="3300" y="1156"/>
                    </a:lnTo>
                    <a:lnTo>
                      <a:pt x="243" y="4213"/>
                    </a:lnTo>
                    <a:lnTo>
                      <a:pt x="1" y="5611"/>
                    </a:lnTo>
                    <a:lnTo>
                      <a:pt x="1" y="5685"/>
                    </a:lnTo>
                    <a:lnTo>
                      <a:pt x="1" y="5741"/>
                    </a:lnTo>
                    <a:lnTo>
                      <a:pt x="38" y="5816"/>
                    </a:lnTo>
                    <a:lnTo>
                      <a:pt x="75" y="5853"/>
                    </a:lnTo>
                    <a:lnTo>
                      <a:pt x="131" y="5890"/>
                    </a:lnTo>
                    <a:lnTo>
                      <a:pt x="187" y="5928"/>
                    </a:lnTo>
                    <a:lnTo>
                      <a:pt x="243" y="5946"/>
                    </a:lnTo>
                    <a:lnTo>
                      <a:pt x="317" y="5928"/>
                    </a:lnTo>
                    <a:lnTo>
                      <a:pt x="1734" y="5685"/>
                    </a:lnTo>
                    <a:lnTo>
                      <a:pt x="4772" y="2647"/>
                    </a:lnTo>
                    <a:lnTo>
                      <a:pt x="4810" y="2591"/>
                    </a:lnTo>
                    <a:lnTo>
                      <a:pt x="4810" y="2535"/>
                    </a:lnTo>
                    <a:lnTo>
                      <a:pt x="4810" y="2498"/>
                    </a:lnTo>
                    <a:lnTo>
                      <a:pt x="4772" y="2442"/>
                    </a:lnTo>
                    <a:lnTo>
                      <a:pt x="3486" y="1156"/>
                    </a:lnTo>
                    <a:lnTo>
                      <a:pt x="3449" y="1118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rgbClr val="434343"/>
                  </a:solidFill>
                </a:endParaRPr>
              </a:p>
            </p:txBody>
          </p:sp>
        </p:grpSp>
        <p:grpSp>
          <p:nvGrpSpPr>
            <p:cNvPr id="880" name="Google Shape;880;p39"/>
            <p:cNvGrpSpPr/>
            <p:nvPr/>
          </p:nvGrpSpPr>
          <p:grpSpPr>
            <a:xfrm>
              <a:off x="2823442" y="3214222"/>
              <a:ext cx="1695900" cy="892128"/>
              <a:chOff x="2823442" y="3214222"/>
              <a:chExt cx="1695900" cy="892128"/>
            </a:xfrm>
          </p:grpSpPr>
          <p:sp>
            <p:nvSpPr>
              <p:cNvPr id="881" name="Google Shape;881;p39"/>
              <p:cNvSpPr txBox="1"/>
              <p:nvPr/>
            </p:nvSpPr>
            <p:spPr>
              <a:xfrm>
                <a:off x="2823442" y="3469450"/>
                <a:ext cx="1695900" cy="6369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0" tIns="0" rIns="0" bIns="0" anchor="t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1200">
                    <a:solidFill>
                      <a:srgbClr val="434343"/>
                    </a:solidFill>
                    <a:latin typeface="Montserrat"/>
                    <a:ea typeface="Montserrat"/>
                    <a:cs typeface="Montserrat"/>
                    <a:sym typeface="Montserrat"/>
                  </a:rPr>
                  <a:t>100% free for personal or commercial use</a:t>
                </a:r>
                <a:endParaRPr sz="1200">
                  <a:solidFill>
                    <a:srgbClr val="434343"/>
                  </a:solidFill>
                  <a:latin typeface="Montserrat"/>
                  <a:ea typeface="Montserrat"/>
                  <a:cs typeface="Montserrat"/>
                  <a:sym typeface="Montserrat"/>
                </a:endParaRPr>
              </a:p>
            </p:txBody>
          </p:sp>
          <p:sp>
            <p:nvSpPr>
              <p:cNvPr id="882" name="Google Shape;882;p39"/>
              <p:cNvSpPr/>
              <p:nvPr/>
            </p:nvSpPr>
            <p:spPr>
              <a:xfrm>
                <a:off x="3569730" y="3214222"/>
                <a:ext cx="203323" cy="180597"/>
              </a:xfrm>
              <a:custGeom>
                <a:avLst/>
                <a:gdLst/>
                <a:ahLst/>
                <a:cxnLst/>
                <a:rect l="l" t="t" r="r" b="b"/>
                <a:pathLst>
                  <a:path w="6674" h="5928" extrusionOk="0">
                    <a:moveTo>
                      <a:pt x="2443" y="0"/>
                    </a:moveTo>
                    <a:lnTo>
                      <a:pt x="2275" y="37"/>
                    </a:lnTo>
                    <a:lnTo>
                      <a:pt x="2126" y="93"/>
                    </a:lnTo>
                    <a:lnTo>
                      <a:pt x="1995" y="187"/>
                    </a:lnTo>
                    <a:lnTo>
                      <a:pt x="1846" y="336"/>
                    </a:lnTo>
                    <a:lnTo>
                      <a:pt x="1753" y="503"/>
                    </a:lnTo>
                    <a:lnTo>
                      <a:pt x="1697" y="690"/>
                    </a:lnTo>
                    <a:lnTo>
                      <a:pt x="1660" y="876"/>
                    </a:lnTo>
                    <a:lnTo>
                      <a:pt x="1678" y="1063"/>
                    </a:lnTo>
                    <a:lnTo>
                      <a:pt x="1716" y="1249"/>
                    </a:lnTo>
                    <a:lnTo>
                      <a:pt x="1809" y="1417"/>
                    </a:lnTo>
                    <a:lnTo>
                      <a:pt x="1921" y="1566"/>
                    </a:lnTo>
                    <a:lnTo>
                      <a:pt x="3188" y="2889"/>
                    </a:lnTo>
                    <a:lnTo>
                      <a:pt x="3263" y="2945"/>
                    </a:lnTo>
                    <a:lnTo>
                      <a:pt x="3337" y="2964"/>
                    </a:lnTo>
                    <a:lnTo>
                      <a:pt x="3412" y="2945"/>
                    </a:lnTo>
                    <a:lnTo>
                      <a:pt x="3487" y="2889"/>
                    </a:lnTo>
                    <a:lnTo>
                      <a:pt x="4754" y="1566"/>
                    </a:lnTo>
                    <a:lnTo>
                      <a:pt x="4866" y="1417"/>
                    </a:lnTo>
                    <a:lnTo>
                      <a:pt x="4940" y="1249"/>
                    </a:lnTo>
                    <a:lnTo>
                      <a:pt x="4996" y="1063"/>
                    </a:lnTo>
                    <a:lnTo>
                      <a:pt x="5015" y="876"/>
                    </a:lnTo>
                    <a:lnTo>
                      <a:pt x="4978" y="690"/>
                    </a:lnTo>
                    <a:lnTo>
                      <a:pt x="4922" y="503"/>
                    </a:lnTo>
                    <a:lnTo>
                      <a:pt x="4810" y="336"/>
                    </a:lnTo>
                    <a:lnTo>
                      <a:pt x="4679" y="187"/>
                    </a:lnTo>
                    <a:lnTo>
                      <a:pt x="4549" y="93"/>
                    </a:lnTo>
                    <a:lnTo>
                      <a:pt x="4381" y="37"/>
                    </a:lnTo>
                    <a:lnTo>
                      <a:pt x="4232" y="0"/>
                    </a:lnTo>
                    <a:lnTo>
                      <a:pt x="4064" y="0"/>
                    </a:lnTo>
                    <a:lnTo>
                      <a:pt x="3897" y="19"/>
                    </a:lnTo>
                    <a:lnTo>
                      <a:pt x="3747" y="75"/>
                    </a:lnTo>
                    <a:lnTo>
                      <a:pt x="3598" y="168"/>
                    </a:lnTo>
                    <a:lnTo>
                      <a:pt x="3468" y="280"/>
                    </a:lnTo>
                    <a:lnTo>
                      <a:pt x="3337" y="429"/>
                    </a:lnTo>
                    <a:lnTo>
                      <a:pt x="3207" y="280"/>
                    </a:lnTo>
                    <a:lnTo>
                      <a:pt x="3076" y="168"/>
                    </a:lnTo>
                    <a:lnTo>
                      <a:pt x="2927" y="75"/>
                    </a:lnTo>
                    <a:lnTo>
                      <a:pt x="2778" y="19"/>
                    </a:lnTo>
                    <a:lnTo>
                      <a:pt x="2610" y="0"/>
                    </a:lnTo>
                    <a:close/>
                    <a:moveTo>
                      <a:pt x="2219" y="3691"/>
                    </a:moveTo>
                    <a:lnTo>
                      <a:pt x="1995" y="3728"/>
                    </a:lnTo>
                    <a:lnTo>
                      <a:pt x="1772" y="3784"/>
                    </a:lnTo>
                    <a:lnTo>
                      <a:pt x="1548" y="3877"/>
                    </a:lnTo>
                    <a:lnTo>
                      <a:pt x="1362" y="4008"/>
                    </a:lnTo>
                    <a:lnTo>
                      <a:pt x="821" y="4436"/>
                    </a:lnTo>
                    <a:lnTo>
                      <a:pt x="187" y="4436"/>
                    </a:lnTo>
                    <a:lnTo>
                      <a:pt x="113" y="4455"/>
                    </a:lnTo>
                    <a:lnTo>
                      <a:pt x="57" y="4492"/>
                    </a:lnTo>
                    <a:lnTo>
                      <a:pt x="1" y="4548"/>
                    </a:lnTo>
                    <a:lnTo>
                      <a:pt x="1" y="4623"/>
                    </a:lnTo>
                    <a:lnTo>
                      <a:pt x="1" y="5741"/>
                    </a:lnTo>
                    <a:lnTo>
                      <a:pt x="1" y="5816"/>
                    </a:lnTo>
                    <a:lnTo>
                      <a:pt x="57" y="5872"/>
                    </a:lnTo>
                    <a:lnTo>
                      <a:pt x="113" y="5909"/>
                    </a:lnTo>
                    <a:lnTo>
                      <a:pt x="187" y="5928"/>
                    </a:lnTo>
                    <a:lnTo>
                      <a:pt x="4325" y="5928"/>
                    </a:lnTo>
                    <a:lnTo>
                      <a:pt x="4437" y="5909"/>
                    </a:lnTo>
                    <a:lnTo>
                      <a:pt x="4568" y="5890"/>
                    </a:lnTo>
                    <a:lnTo>
                      <a:pt x="4679" y="5834"/>
                    </a:lnTo>
                    <a:lnTo>
                      <a:pt x="4791" y="5760"/>
                    </a:lnTo>
                    <a:lnTo>
                      <a:pt x="6543" y="4362"/>
                    </a:lnTo>
                    <a:lnTo>
                      <a:pt x="6599" y="4306"/>
                    </a:lnTo>
                    <a:lnTo>
                      <a:pt x="6637" y="4231"/>
                    </a:lnTo>
                    <a:lnTo>
                      <a:pt x="6674" y="4157"/>
                    </a:lnTo>
                    <a:lnTo>
                      <a:pt x="6674" y="4082"/>
                    </a:lnTo>
                    <a:lnTo>
                      <a:pt x="6674" y="4008"/>
                    </a:lnTo>
                    <a:lnTo>
                      <a:pt x="6655" y="3933"/>
                    </a:lnTo>
                    <a:lnTo>
                      <a:pt x="6618" y="3859"/>
                    </a:lnTo>
                    <a:lnTo>
                      <a:pt x="6543" y="3784"/>
                    </a:lnTo>
                    <a:lnTo>
                      <a:pt x="6506" y="3747"/>
                    </a:lnTo>
                    <a:lnTo>
                      <a:pt x="6432" y="3728"/>
                    </a:lnTo>
                    <a:lnTo>
                      <a:pt x="6376" y="3709"/>
                    </a:lnTo>
                    <a:lnTo>
                      <a:pt x="6301" y="3709"/>
                    </a:lnTo>
                    <a:lnTo>
                      <a:pt x="6171" y="3728"/>
                    </a:lnTo>
                    <a:lnTo>
                      <a:pt x="6115" y="3747"/>
                    </a:lnTo>
                    <a:lnTo>
                      <a:pt x="6059" y="3784"/>
                    </a:lnTo>
                    <a:lnTo>
                      <a:pt x="4978" y="4641"/>
                    </a:lnTo>
                    <a:lnTo>
                      <a:pt x="4885" y="4716"/>
                    </a:lnTo>
                    <a:lnTo>
                      <a:pt x="4773" y="4772"/>
                    </a:lnTo>
                    <a:lnTo>
                      <a:pt x="4642" y="4809"/>
                    </a:lnTo>
                    <a:lnTo>
                      <a:pt x="3095" y="4809"/>
                    </a:lnTo>
                    <a:lnTo>
                      <a:pt x="3039" y="4772"/>
                    </a:lnTo>
                    <a:lnTo>
                      <a:pt x="2983" y="4716"/>
                    </a:lnTo>
                    <a:lnTo>
                      <a:pt x="2965" y="4660"/>
                    </a:lnTo>
                    <a:lnTo>
                      <a:pt x="2965" y="4586"/>
                    </a:lnTo>
                    <a:lnTo>
                      <a:pt x="3002" y="4511"/>
                    </a:lnTo>
                    <a:lnTo>
                      <a:pt x="3076" y="4455"/>
                    </a:lnTo>
                    <a:lnTo>
                      <a:pt x="3151" y="4436"/>
                    </a:lnTo>
                    <a:lnTo>
                      <a:pt x="4120" y="4436"/>
                    </a:lnTo>
                    <a:lnTo>
                      <a:pt x="4195" y="4418"/>
                    </a:lnTo>
                    <a:lnTo>
                      <a:pt x="4307" y="4362"/>
                    </a:lnTo>
                    <a:lnTo>
                      <a:pt x="4363" y="4306"/>
                    </a:lnTo>
                    <a:lnTo>
                      <a:pt x="4400" y="4250"/>
                    </a:lnTo>
                    <a:lnTo>
                      <a:pt x="4419" y="4194"/>
                    </a:lnTo>
                    <a:lnTo>
                      <a:pt x="4437" y="4138"/>
                    </a:lnTo>
                    <a:lnTo>
                      <a:pt x="4456" y="4045"/>
                    </a:lnTo>
                    <a:lnTo>
                      <a:pt x="4437" y="3970"/>
                    </a:lnTo>
                    <a:lnTo>
                      <a:pt x="4400" y="3896"/>
                    </a:lnTo>
                    <a:lnTo>
                      <a:pt x="4363" y="3821"/>
                    </a:lnTo>
                    <a:lnTo>
                      <a:pt x="4307" y="3784"/>
                    </a:lnTo>
                    <a:lnTo>
                      <a:pt x="4232" y="3728"/>
                    </a:lnTo>
                    <a:lnTo>
                      <a:pt x="4158" y="3709"/>
                    </a:lnTo>
                    <a:lnTo>
                      <a:pt x="4083" y="369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rgbClr val="434343"/>
                  </a:solidFill>
                </a:endParaRPr>
              </a:p>
            </p:txBody>
          </p:sp>
        </p:grpSp>
        <p:grpSp>
          <p:nvGrpSpPr>
            <p:cNvPr id="883" name="Google Shape;883;p39"/>
            <p:cNvGrpSpPr/>
            <p:nvPr/>
          </p:nvGrpSpPr>
          <p:grpSpPr>
            <a:xfrm>
              <a:off x="6868076" y="3213932"/>
              <a:ext cx="1695900" cy="892418"/>
              <a:chOff x="6868076" y="3213932"/>
              <a:chExt cx="1695900" cy="892418"/>
            </a:xfrm>
          </p:grpSpPr>
          <p:sp>
            <p:nvSpPr>
              <p:cNvPr id="884" name="Google Shape;884;p39"/>
              <p:cNvSpPr txBox="1"/>
              <p:nvPr/>
            </p:nvSpPr>
            <p:spPr>
              <a:xfrm>
                <a:off x="6868076" y="3469450"/>
                <a:ext cx="1695900" cy="6369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0" tIns="0" rIns="0" bIns="0" anchor="t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1200">
                    <a:solidFill>
                      <a:srgbClr val="434343"/>
                    </a:solidFill>
                    <a:latin typeface="Montserrat"/>
                    <a:ea typeface="Montserrat"/>
                    <a:cs typeface="Montserrat"/>
                    <a:sym typeface="Montserrat"/>
                  </a:rPr>
                  <a:t>Blow your audience away with attractive visuals</a:t>
                </a:r>
                <a:endParaRPr sz="1200">
                  <a:solidFill>
                    <a:srgbClr val="434343"/>
                  </a:solidFill>
                  <a:latin typeface="Montserrat"/>
                  <a:ea typeface="Montserrat"/>
                  <a:cs typeface="Montserrat"/>
                  <a:sym typeface="Montserrat"/>
                </a:endParaRPr>
              </a:p>
            </p:txBody>
          </p:sp>
          <p:sp>
            <p:nvSpPr>
              <p:cNvPr id="885" name="Google Shape;885;p39"/>
              <p:cNvSpPr/>
              <p:nvPr/>
            </p:nvSpPr>
            <p:spPr>
              <a:xfrm>
                <a:off x="7625712" y="3213932"/>
                <a:ext cx="180627" cy="181175"/>
              </a:xfrm>
              <a:custGeom>
                <a:avLst/>
                <a:gdLst/>
                <a:ahLst/>
                <a:cxnLst/>
                <a:rect l="l" t="t" r="r" b="b"/>
                <a:pathLst>
                  <a:path w="5929" h="5947" extrusionOk="0">
                    <a:moveTo>
                      <a:pt x="784" y="4940"/>
                    </a:moveTo>
                    <a:lnTo>
                      <a:pt x="839" y="4958"/>
                    </a:lnTo>
                    <a:lnTo>
                      <a:pt x="933" y="5014"/>
                    </a:lnTo>
                    <a:lnTo>
                      <a:pt x="989" y="5107"/>
                    </a:lnTo>
                    <a:lnTo>
                      <a:pt x="1007" y="5145"/>
                    </a:lnTo>
                    <a:lnTo>
                      <a:pt x="1007" y="5201"/>
                    </a:lnTo>
                    <a:lnTo>
                      <a:pt x="1007" y="5257"/>
                    </a:lnTo>
                    <a:lnTo>
                      <a:pt x="989" y="5313"/>
                    </a:lnTo>
                    <a:lnTo>
                      <a:pt x="933" y="5406"/>
                    </a:lnTo>
                    <a:lnTo>
                      <a:pt x="839" y="5462"/>
                    </a:lnTo>
                    <a:lnTo>
                      <a:pt x="784" y="5480"/>
                    </a:lnTo>
                    <a:lnTo>
                      <a:pt x="672" y="5480"/>
                    </a:lnTo>
                    <a:lnTo>
                      <a:pt x="634" y="5462"/>
                    </a:lnTo>
                    <a:lnTo>
                      <a:pt x="541" y="5406"/>
                    </a:lnTo>
                    <a:lnTo>
                      <a:pt x="485" y="5313"/>
                    </a:lnTo>
                    <a:lnTo>
                      <a:pt x="467" y="5257"/>
                    </a:lnTo>
                    <a:lnTo>
                      <a:pt x="448" y="5201"/>
                    </a:lnTo>
                    <a:lnTo>
                      <a:pt x="467" y="5145"/>
                    </a:lnTo>
                    <a:lnTo>
                      <a:pt x="485" y="5107"/>
                    </a:lnTo>
                    <a:lnTo>
                      <a:pt x="541" y="5014"/>
                    </a:lnTo>
                    <a:lnTo>
                      <a:pt x="634" y="4958"/>
                    </a:lnTo>
                    <a:lnTo>
                      <a:pt x="672" y="4940"/>
                    </a:lnTo>
                    <a:close/>
                    <a:moveTo>
                      <a:pt x="206" y="2610"/>
                    </a:moveTo>
                    <a:lnTo>
                      <a:pt x="168" y="2628"/>
                    </a:lnTo>
                    <a:lnTo>
                      <a:pt x="75" y="2684"/>
                    </a:lnTo>
                    <a:lnTo>
                      <a:pt x="19" y="2777"/>
                    </a:lnTo>
                    <a:lnTo>
                      <a:pt x="1" y="2833"/>
                    </a:lnTo>
                    <a:lnTo>
                      <a:pt x="1" y="2889"/>
                    </a:lnTo>
                    <a:lnTo>
                      <a:pt x="1" y="5667"/>
                    </a:lnTo>
                    <a:lnTo>
                      <a:pt x="1" y="5723"/>
                    </a:lnTo>
                    <a:lnTo>
                      <a:pt x="19" y="5779"/>
                    </a:lnTo>
                    <a:lnTo>
                      <a:pt x="75" y="5872"/>
                    </a:lnTo>
                    <a:lnTo>
                      <a:pt x="168" y="5928"/>
                    </a:lnTo>
                    <a:lnTo>
                      <a:pt x="206" y="5946"/>
                    </a:lnTo>
                    <a:lnTo>
                      <a:pt x="1250" y="5946"/>
                    </a:lnTo>
                    <a:lnTo>
                      <a:pt x="1305" y="5928"/>
                    </a:lnTo>
                    <a:lnTo>
                      <a:pt x="1399" y="5872"/>
                    </a:lnTo>
                    <a:lnTo>
                      <a:pt x="1455" y="5779"/>
                    </a:lnTo>
                    <a:lnTo>
                      <a:pt x="1473" y="5723"/>
                    </a:lnTo>
                    <a:lnTo>
                      <a:pt x="1473" y="5667"/>
                    </a:lnTo>
                    <a:lnTo>
                      <a:pt x="1473" y="2889"/>
                    </a:lnTo>
                    <a:lnTo>
                      <a:pt x="1473" y="2833"/>
                    </a:lnTo>
                    <a:lnTo>
                      <a:pt x="1455" y="2777"/>
                    </a:lnTo>
                    <a:lnTo>
                      <a:pt x="1399" y="2684"/>
                    </a:lnTo>
                    <a:lnTo>
                      <a:pt x="1305" y="2628"/>
                    </a:lnTo>
                    <a:lnTo>
                      <a:pt x="1250" y="2610"/>
                    </a:lnTo>
                    <a:close/>
                    <a:moveTo>
                      <a:pt x="3617" y="0"/>
                    </a:moveTo>
                    <a:lnTo>
                      <a:pt x="3524" y="19"/>
                    </a:lnTo>
                    <a:lnTo>
                      <a:pt x="3468" y="75"/>
                    </a:lnTo>
                    <a:lnTo>
                      <a:pt x="3393" y="168"/>
                    </a:lnTo>
                    <a:lnTo>
                      <a:pt x="3337" y="261"/>
                    </a:lnTo>
                    <a:lnTo>
                      <a:pt x="3263" y="485"/>
                    </a:lnTo>
                    <a:lnTo>
                      <a:pt x="3225" y="671"/>
                    </a:lnTo>
                    <a:lnTo>
                      <a:pt x="3169" y="858"/>
                    </a:lnTo>
                    <a:lnTo>
                      <a:pt x="3114" y="1044"/>
                    </a:lnTo>
                    <a:lnTo>
                      <a:pt x="3039" y="1212"/>
                    </a:lnTo>
                    <a:lnTo>
                      <a:pt x="2983" y="1286"/>
                    </a:lnTo>
                    <a:lnTo>
                      <a:pt x="2927" y="1361"/>
                    </a:lnTo>
                    <a:lnTo>
                      <a:pt x="2797" y="1510"/>
                    </a:lnTo>
                    <a:lnTo>
                      <a:pt x="2666" y="1659"/>
                    </a:lnTo>
                    <a:lnTo>
                      <a:pt x="2442" y="1995"/>
                    </a:lnTo>
                    <a:lnTo>
                      <a:pt x="2200" y="2330"/>
                    </a:lnTo>
                    <a:lnTo>
                      <a:pt x="2051" y="2498"/>
                    </a:lnTo>
                    <a:lnTo>
                      <a:pt x="1883" y="2666"/>
                    </a:lnTo>
                    <a:lnTo>
                      <a:pt x="1865" y="2722"/>
                    </a:lnTo>
                    <a:lnTo>
                      <a:pt x="1846" y="2777"/>
                    </a:lnTo>
                    <a:lnTo>
                      <a:pt x="1846" y="5257"/>
                    </a:lnTo>
                    <a:lnTo>
                      <a:pt x="1865" y="5313"/>
                    </a:lnTo>
                    <a:lnTo>
                      <a:pt x="1883" y="5350"/>
                    </a:lnTo>
                    <a:lnTo>
                      <a:pt x="1939" y="5387"/>
                    </a:lnTo>
                    <a:lnTo>
                      <a:pt x="1995" y="5387"/>
                    </a:lnTo>
                    <a:lnTo>
                      <a:pt x="2126" y="5406"/>
                    </a:lnTo>
                    <a:lnTo>
                      <a:pt x="2293" y="5462"/>
                    </a:lnTo>
                    <a:lnTo>
                      <a:pt x="2592" y="5573"/>
                    </a:lnTo>
                    <a:lnTo>
                      <a:pt x="2890" y="5704"/>
                    </a:lnTo>
                    <a:lnTo>
                      <a:pt x="3225" y="5816"/>
                    </a:lnTo>
                    <a:lnTo>
                      <a:pt x="3393" y="5872"/>
                    </a:lnTo>
                    <a:lnTo>
                      <a:pt x="3580" y="5909"/>
                    </a:lnTo>
                    <a:lnTo>
                      <a:pt x="3785" y="5946"/>
                    </a:lnTo>
                    <a:lnTo>
                      <a:pt x="4400" y="5946"/>
                    </a:lnTo>
                    <a:lnTo>
                      <a:pt x="4586" y="5928"/>
                    </a:lnTo>
                    <a:lnTo>
                      <a:pt x="4772" y="5909"/>
                    </a:lnTo>
                    <a:lnTo>
                      <a:pt x="4940" y="5853"/>
                    </a:lnTo>
                    <a:lnTo>
                      <a:pt x="5108" y="5797"/>
                    </a:lnTo>
                    <a:lnTo>
                      <a:pt x="5238" y="5723"/>
                    </a:lnTo>
                    <a:lnTo>
                      <a:pt x="5332" y="5611"/>
                    </a:lnTo>
                    <a:lnTo>
                      <a:pt x="5388" y="5499"/>
                    </a:lnTo>
                    <a:lnTo>
                      <a:pt x="5425" y="5368"/>
                    </a:lnTo>
                    <a:lnTo>
                      <a:pt x="5425" y="5238"/>
                    </a:lnTo>
                    <a:lnTo>
                      <a:pt x="5406" y="5089"/>
                    </a:lnTo>
                    <a:lnTo>
                      <a:pt x="5481" y="4996"/>
                    </a:lnTo>
                    <a:lnTo>
                      <a:pt x="5537" y="4902"/>
                    </a:lnTo>
                    <a:lnTo>
                      <a:pt x="5574" y="4809"/>
                    </a:lnTo>
                    <a:lnTo>
                      <a:pt x="5611" y="4697"/>
                    </a:lnTo>
                    <a:lnTo>
                      <a:pt x="5630" y="4567"/>
                    </a:lnTo>
                    <a:lnTo>
                      <a:pt x="5630" y="4455"/>
                    </a:lnTo>
                    <a:lnTo>
                      <a:pt x="5630" y="4325"/>
                    </a:lnTo>
                    <a:lnTo>
                      <a:pt x="5593" y="4213"/>
                    </a:lnTo>
                    <a:lnTo>
                      <a:pt x="5667" y="4101"/>
                    </a:lnTo>
                    <a:lnTo>
                      <a:pt x="5723" y="3989"/>
                    </a:lnTo>
                    <a:lnTo>
                      <a:pt x="5742" y="3877"/>
                    </a:lnTo>
                    <a:lnTo>
                      <a:pt x="5779" y="3747"/>
                    </a:lnTo>
                    <a:lnTo>
                      <a:pt x="5779" y="3635"/>
                    </a:lnTo>
                    <a:lnTo>
                      <a:pt x="5760" y="3523"/>
                    </a:lnTo>
                    <a:lnTo>
                      <a:pt x="5742" y="3393"/>
                    </a:lnTo>
                    <a:lnTo>
                      <a:pt x="5704" y="3299"/>
                    </a:lnTo>
                    <a:lnTo>
                      <a:pt x="5798" y="3169"/>
                    </a:lnTo>
                    <a:lnTo>
                      <a:pt x="5872" y="3038"/>
                    </a:lnTo>
                    <a:lnTo>
                      <a:pt x="5909" y="2889"/>
                    </a:lnTo>
                    <a:lnTo>
                      <a:pt x="5928" y="2722"/>
                    </a:lnTo>
                    <a:lnTo>
                      <a:pt x="5909" y="2591"/>
                    </a:lnTo>
                    <a:lnTo>
                      <a:pt x="5872" y="2461"/>
                    </a:lnTo>
                    <a:lnTo>
                      <a:pt x="5816" y="2349"/>
                    </a:lnTo>
                    <a:lnTo>
                      <a:pt x="5723" y="2256"/>
                    </a:lnTo>
                    <a:lnTo>
                      <a:pt x="5630" y="2162"/>
                    </a:lnTo>
                    <a:lnTo>
                      <a:pt x="5518" y="2106"/>
                    </a:lnTo>
                    <a:lnTo>
                      <a:pt x="5388" y="2069"/>
                    </a:lnTo>
                    <a:lnTo>
                      <a:pt x="5238" y="2051"/>
                    </a:lnTo>
                    <a:lnTo>
                      <a:pt x="4064" y="2051"/>
                    </a:lnTo>
                    <a:lnTo>
                      <a:pt x="4101" y="1920"/>
                    </a:lnTo>
                    <a:lnTo>
                      <a:pt x="4157" y="1808"/>
                    </a:lnTo>
                    <a:lnTo>
                      <a:pt x="4288" y="1566"/>
                    </a:lnTo>
                    <a:lnTo>
                      <a:pt x="4344" y="1435"/>
                    </a:lnTo>
                    <a:lnTo>
                      <a:pt x="4400" y="1286"/>
                    </a:lnTo>
                    <a:lnTo>
                      <a:pt x="4437" y="1119"/>
                    </a:lnTo>
                    <a:lnTo>
                      <a:pt x="4456" y="951"/>
                    </a:lnTo>
                    <a:lnTo>
                      <a:pt x="4437" y="802"/>
                    </a:lnTo>
                    <a:lnTo>
                      <a:pt x="4418" y="671"/>
                    </a:lnTo>
                    <a:lnTo>
                      <a:pt x="4400" y="541"/>
                    </a:lnTo>
                    <a:lnTo>
                      <a:pt x="4362" y="447"/>
                    </a:lnTo>
                    <a:lnTo>
                      <a:pt x="4306" y="354"/>
                    </a:lnTo>
                    <a:lnTo>
                      <a:pt x="4251" y="280"/>
                    </a:lnTo>
                    <a:lnTo>
                      <a:pt x="4195" y="205"/>
                    </a:lnTo>
                    <a:lnTo>
                      <a:pt x="4139" y="168"/>
                    </a:lnTo>
                    <a:lnTo>
                      <a:pt x="3990" y="75"/>
                    </a:lnTo>
                    <a:lnTo>
                      <a:pt x="3859" y="37"/>
                    </a:lnTo>
                    <a:lnTo>
                      <a:pt x="3729" y="19"/>
                    </a:lnTo>
                    <a:lnTo>
                      <a:pt x="3617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rgbClr val="434343"/>
                  </a:solidFill>
                </a:endParaRPr>
              </a:p>
            </p:txBody>
          </p:sp>
        </p:grpSp>
        <p:grpSp>
          <p:nvGrpSpPr>
            <p:cNvPr id="886" name="Google Shape;886;p39"/>
            <p:cNvGrpSpPr/>
            <p:nvPr/>
          </p:nvGrpSpPr>
          <p:grpSpPr>
            <a:xfrm>
              <a:off x="801125" y="3214206"/>
              <a:ext cx="1695900" cy="892144"/>
              <a:chOff x="801125" y="3214206"/>
              <a:chExt cx="1695900" cy="892144"/>
            </a:xfrm>
          </p:grpSpPr>
          <p:sp>
            <p:nvSpPr>
              <p:cNvPr id="887" name="Google Shape;887;p39"/>
              <p:cNvSpPr txBox="1"/>
              <p:nvPr/>
            </p:nvSpPr>
            <p:spPr>
              <a:xfrm>
                <a:off x="801125" y="3469450"/>
                <a:ext cx="1695900" cy="6369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0" tIns="0" rIns="0" bIns="0" anchor="t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1200">
                    <a:solidFill>
                      <a:srgbClr val="434343"/>
                    </a:solidFill>
                    <a:latin typeface="Montserrat"/>
                    <a:ea typeface="Montserrat"/>
                    <a:cs typeface="Montserrat"/>
                    <a:sym typeface="Montserrat"/>
                  </a:rPr>
                  <a:t>For PowerPoint and Google Slides</a:t>
                </a:r>
                <a:endParaRPr sz="1200">
                  <a:solidFill>
                    <a:srgbClr val="434343"/>
                  </a:solidFill>
                  <a:latin typeface="Montserrat"/>
                  <a:ea typeface="Montserrat"/>
                  <a:cs typeface="Montserrat"/>
                  <a:sym typeface="Montserrat"/>
                </a:endParaRPr>
              </a:p>
            </p:txBody>
          </p:sp>
          <p:sp>
            <p:nvSpPr>
              <p:cNvPr id="888" name="Google Shape;888;p39"/>
              <p:cNvSpPr/>
              <p:nvPr/>
            </p:nvSpPr>
            <p:spPr>
              <a:xfrm>
                <a:off x="1535764" y="3214206"/>
                <a:ext cx="226629" cy="180627"/>
              </a:xfrm>
              <a:custGeom>
                <a:avLst/>
                <a:gdLst/>
                <a:ahLst/>
                <a:cxnLst/>
                <a:rect l="l" t="t" r="r" b="b"/>
                <a:pathLst>
                  <a:path w="7439" h="5929" extrusionOk="0">
                    <a:moveTo>
                      <a:pt x="5947" y="728"/>
                    </a:moveTo>
                    <a:lnTo>
                      <a:pt x="5947" y="3710"/>
                    </a:lnTo>
                    <a:lnTo>
                      <a:pt x="1492" y="3710"/>
                    </a:lnTo>
                    <a:lnTo>
                      <a:pt x="1492" y="728"/>
                    </a:lnTo>
                    <a:close/>
                    <a:moveTo>
                      <a:pt x="1194" y="1"/>
                    </a:moveTo>
                    <a:lnTo>
                      <a:pt x="1101" y="38"/>
                    </a:lnTo>
                    <a:lnTo>
                      <a:pt x="989" y="94"/>
                    </a:lnTo>
                    <a:lnTo>
                      <a:pt x="914" y="150"/>
                    </a:lnTo>
                    <a:lnTo>
                      <a:pt x="840" y="243"/>
                    </a:lnTo>
                    <a:lnTo>
                      <a:pt x="802" y="336"/>
                    </a:lnTo>
                    <a:lnTo>
                      <a:pt x="765" y="430"/>
                    </a:lnTo>
                    <a:lnTo>
                      <a:pt x="746" y="542"/>
                    </a:lnTo>
                    <a:lnTo>
                      <a:pt x="746" y="4437"/>
                    </a:lnTo>
                    <a:lnTo>
                      <a:pt x="6693" y="4437"/>
                    </a:lnTo>
                    <a:lnTo>
                      <a:pt x="6693" y="542"/>
                    </a:lnTo>
                    <a:lnTo>
                      <a:pt x="6674" y="430"/>
                    </a:lnTo>
                    <a:lnTo>
                      <a:pt x="6655" y="336"/>
                    </a:lnTo>
                    <a:lnTo>
                      <a:pt x="6599" y="243"/>
                    </a:lnTo>
                    <a:lnTo>
                      <a:pt x="6525" y="150"/>
                    </a:lnTo>
                    <a:lnTo>
                      <a:pt x="6450" y="94"/>
                    </a:lnTo>
                    <a:lnTo>
                      <a:pt x="6357" y="38"/>
                    </a:lnTo>
                    <a:lnTo>
                      <a:pt x="6245" y="1"/>
                    </a:lnTo>
                    <a:close/>
                    <a:moveTo>
                      <a:pt x="187" y="4810"/>
                    </a:moveTo>
                    <a:lnTo>
                      <a:pt x="131" y="4829"/>
                    </a:lnTo>
                    <a:lnTo>
                      <a:pt x="57" y="4866"/>
                    </a:lnTo>
                    <a:lnTo>
                      <a:pt x="20" y="4941"/>
                    </a:lnTo>
                    <a:lnTo>
                      <a:pt x="1" y="4996"/>
                    </a:lnTo>
                    <a:lnTo>
                      <a:pt x="1" y="5183"/>
                    </a:lnTo>
                    <a:lnTo>
                      <a:pt x="20" y="5332"/>
                    </a:lnTo>
                    <a:lnTo>
                      <a:pt x="75" y="5481"/>
                    </a:lnTo>
                    <a:lnTo>
                      <a:pt x="131" y="5612"/>
                    </a:lnTo>
                    <a:lnTo>
                      <a:pt x="225" y="5705"/>
                    </a:lnTo>
                    <a:lnTo>
                      <a:pt x="336" y="5798"/>
                    </a:lnTo>
                    <a:lnTo>
                      <a:pt x="467" y="5873"/>
                    </a:lnTo>
                    <a:lnTo>
                      <a:pt x="597" y="5910"/>
                    </a:lnTo>
                    <a:lnTo>
                      <a:pt x="746" y="5928"/>
                    </a:lnTo>
                    <a:lnTo>
                      <a:pt x="6693" y="5928"/>
                    </a:lnTo>
                    <a:lnTo>
                      <a:pt x="6842" y="5910"/>
                    </a:lnTo>
                    <a:lnTo>
                      <a:pt x="6972" y="5873"/>
                    </a:lnTo>
                    <a:lnTo>
                      <a:pt x="7103" y="5798"/>
                    </a:lnTo>
                    <a:lnTo>
                      <a:pt x="7214" y="5705"/>
                    </a:lnTo>
                    <a:lnTo>
                      <a:pt x="7308" y="5612"/>
                    </a:lnTo>
                    <a:lnTo>
                      <a:pt x="7382" y="5481"/>
                    </a:lnTo>
                    <a:lnTo>
                      <a:pt x="7420" y="5332"/>
                    </a:lnTo>
                    <a:lnTo>
                      <a:pt x="7438" y="5183"/>
                    </a:lnTo>
                    <a:lnTo>
                      <a:pt x="7438" y="4996"/>
                    </a:lnTo>
                    <a:lnTo>
                      <a:pt x="7420" y="4941"/>
                    </a:lnTo>
                    <a:lnTo>
                      <a:pt x="7382" y="4866"/>
                    </a:lnTo>
                    <a:lnTo>
                      <a:pt x="7326" y="4829"/>
                    </a:lnTo>
                    <a:lnTo>
                      <a:pt x="7252" y="4810"/>
                    </a:lnTo>
                    <a:lnTo>
                      <a:pt x="4437" y="4810"/>
                    </a:lnTo>
                    <a:lnTo>
                      <a:pt x="4419" y="4903"/>
                    </a:lnTo>
                    <a:lnTo>
                      <a:pt x="4400" y="4978"/>
                    </a:lnTo>
                    <a:lnTo>
                      <a:pt x="4363" y="5034"/>
                    </a:lnTo>
                    <a:lnTo>
                      <a:pt x="4325" y="5090"/>
                    </a:lnTo>
                    <a:lnTo>
                      <a:pt x="4269" y="5127"/>
                    </a:lnTo>
                    <a:lnTo>
                      <a:pt x="4195" y="5164"/>
                    </a:lnTo>
                    <a:lnTo>
                      <a:pt x="4139" y="5183"/>
                    </a:lnTo>
                    <a:lnTo>
                      <a:pt x="3263" y="5183"/>
                    </a:lnTo>
                    <a:lnTo>
                      <a:pt x="3207" y="5146"/>
                    </a:lnTo>
                    <a:lnTo>
                      <a:pt x="3132" y="5108"/>
                    </a:lnTo>
                    <a:lnTo>
                      <a:pt x="3076" y="5071"/>
                    </a:lnTo>
                    <a:lnTo>
                      <a:pt x="3039" y="5015"/>
                    </a:lnTo>
                    <a:lnTo>
                      <a:pt x="3002" y="4941"/>
                    </a:lnTo>
                    <a:lnTo>
                      <a:pt x="2983" y="4885"/>
                    </a:lnTo>
                    <a:lnTo>
                      <a:pt x="2965" y="481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rgbClr val="434343"/>
                  </a:solidFill>
                </a:endParaRPr>
              </a:p>
            </p:txBody>
          </p:sp>
        </p:grp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But world is going to be different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 smtClean="0"/>
              <a:t>No permanent jobs</a:t>
            </a:r>
          </a:p>
          <a:p>
            <a:pPr marL="0" indent="0">
              <a:buNone/>
            </a:pPr>
            <a:r>
              <a:rPr lang="en-US" dirty="0" smtClean="0"/>
              <a:t>Not even fixed careers</a:t>
            </a:r>
          </a:p>
          <a:p>
            <a:pPr marL="0" indent="0">
              <a:buNone/>
            </a:pPr>
            <a:r>
              <a:rPr lang="en-US" dirty="0" smtClean="0"/>
              <a:t>Higher education will not guarantee better jobs</a:t>
            </a:r>
          </a:p>
          <a:p>
            <a:pPr marL="0" indent="0">
              <a:buNone/>
            </a:pPr>
            <a:r>
              <a:rPr lang="en-US" dirty="0" smtClean="0"/>
              <a:t>4</a:t>
            </a:r>
            <a:r>
              <a:rPr lang="en-US" baseline="30000" dirty="0" smtClean="0"/>
              <a:t>th</a:t>
            </a:r>
            <a:r>
              <a:rPr lang="en-US" dirty="0" smtClean="0"/>
              <a:t> Industrial revolution will increase productivity without growth in jobs</a:t>
            </a:r>
          </a:p>
          <a:p>
            <a:pPr marL="0" indent="0">
              <a:buNone/>
            </a:pPr>
            <a:r>
              <a:rPr lang="en-US" dirty="0" smtClean="0"/>
              <a:t>AI and robotics will change the job landscape</a:t>
            </a:r>
          </a:p>
          <a:p>
            <a:pPr marL="0" indent="0">
              <a:buNone/>
            </a:pPr>
            <a:r>
              <a:rPr lang="en-US" dirty="0" smtClean="0"/>
              <a:t>Life long learning will be a necessity</a:t>
            </a:r>
          </a:p>
          <a:p>
            <a:pPr marL="0" indent="0">
              <a:buNone/>
            </a:pPr>
            <a:r>
              <a:rPr lang="en-US" dirty="0" smtClean="0"/>
              <a:t>Also learn to enjoy time without employment</a:t>
            </a:r>
          </a:p>
          <a:p>
            <a:pPr marL="0" indent="0">
              <a:buNone/>
            </a:pPr>
            <a:r>
              <a:rPr lang="en-US" dirty="0" smtClean="0"/>
              <a:t>COVID Lockdown is a preview of the world in the making</a:t>
            </a:r>
          </a:p>
          <a:p>
            <a:pPr marL="0" indent="0">
              <a:buNone/>
            </a:pPr>
            <a:r>
              <a:rPr lang="en-US" dirty="0" smtClean="0"/>
              <a:t>Learn 10 dishes with </a:t>
            </a:r>
            <a:r>
              <a:rPr lang="en-US" dirty="0" err="1" smtClean="0"/>
              <a:t>chakka</a:t>
            </a:r>
            <a:r>
              <a:rPr lang="en-US" dirty="0" smtClean="0"/>
              <a:t> !!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3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37439333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6449" y="402700"/>
            <a:ext cx="5142569" cy="856800"/>
          </a:xfrm>
        </p:spPr>
        <p:txBody>
          <a:bodyPr/>
          <a:lstStyle/>
          <a:p>
            <a:r>
              <a:rPr lang="en-US" dirty="0" smtClean="0"/>
              <a:t>Me and Online Learning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Online learning from 2003 on range of topics and certifications</a:t>
            </a:r>
          </a:p>
          <a:p>
            <a:r>
              <a:rPr lang="en-US" dirty="0" smtClean="0"/>
              <a:t>Paid and free</a:t>
            </a:r>
          </a:p>
          <a:p>
            <a:r>
              <a:rPr lang="en-US" dirty="0" smtClean="0"/>
              <a:t>Also created and launched the first MOOC In the UN Environment </a:t>
            </a:r>
            <a:r>
              <a:rPr lang="en-US" dirty="0" err="1" smtClean="0"/>
              <a:t>Programme</a:t>
            </a:r>
            <a:r>
              <a:rPr lang="en-US" dirty="0" smtClean="0"/>
              <a:t> in 2014.</a:t>
            </a:r>
          </a:p>
          <a:p>
            <a:r>
              <a:rPr lang="en-US" dirty="0" smtClean="0"/>
              <a:t>Life Coach in May 2020 !</a:t>
            </a:r>
          </a:p>
          <a:p>
            <a:r>
              <a:rPr lang="en-US" dirty="0" smtClean="0"/>
              <a:t>Life long learning is the new mantra !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4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31903703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will you learn today 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1.	Why learn online ?</a:t>
            </a:r>
          </a:p>
          <a:p>
            <a:r>
              <a:rPr lang="en-US" dirty="0" smtClean="0"/>
              <a:t>2.	What to study online ?</a:t>
            </a:r>
          </a:p>
          <a:p>
            <a:r>
              <a:rPr lang="en-US" dirty="0" smtClean="0"/>
              <a:t>3.	Where to study ?</a:t>
            </a:r>
          </a:p>
          <a:p>
            <a:r>
              <a:rPr lang="en-US" dirty="0" smtClean="0"/>
              <a:t>4.	Certification and validity </a:t>
            </a:r>
          </a:p>
          <a:p>
            <a:r>
              <a:rPr lang="en-US" dirty="0" smtClean="0"/>
              <a:t>5.	Learning Instruments</a:t>
            </a:r>
          </a:p>
          <a:p>
            <a:r>
              <a:rPr lang="en-US" dirty="0" smtClean="0"/>
              <a:t>6.	Learning Space</a:t>
            </a:r>
          </a:p>
          <a:p>
            <a:r>
              <a:rPr lang="en-US" dirty="0" smtClean="0"/>
              <a:t>7.	Learning Time</a:t>
            </a:r>
          </a:p>
          <a:p>
            <a:r>
              <a:rPr lang="en-US" dirty="0" smtClean="0"/>
              <a:t>8.	Engaging with teachers</a:t>
            </a:r>
          </a:p>
          <a:p>
            <a:r>
              <a:rPr lang="en-US" dirty="0" smtClean="0"/>
              <a:t>9.	Collaborating with other students</a:t>
            </a:r>
          </a:p>
          <a:p>
            <a:r>
              <a:rPr lang="en-US" dirty="0" smtClean="0"/>
              <a:t>10.	Vulnerable students and how to support them ?</a:t>
            </a:r>
          </a:p>
          <a:p>
            <a:r>
              <a:rPr lang="en-US" dirty="0" smtClean="0"/>
              <a:t>11.	Additional reading and resources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5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13366073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go to college/university 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1.	Learn something new</a:t>
            </a:r>
          </a:p>
          <a:p>
            <a:r>
              <a:rPr lang="en-US" dirty="0" smtClean="0"/>
              <a:t>2.	Obtain a degree</a:t>
            </a:r>
          </a:p>
          <a:p>
            <a:r>
              <a:rPr lang="en-US" dirty="0" smtClean="0"/>
              <a:t>3.	Make friends</a:t>
            </a:r>
          </a:p>
          <a:p>
            <a:r>
              <a:rPr lang="en-US" dirty="0" smtClean="0"/>
              <a:t>4.	Exercise creativity and leadership skills</a:t>
            </a:r>
          </a:p>
          <a:p>
            <a:r>
              <a:rPr lang="en-US" dirty="0" smtClean="0"/>
              <a:t>5.	Facilitate getting a job</a:t>
            </a:r>
          </a:p>
          <a:p>
            <a:r>
              <a:rPr lang="en-US" dirty="0" smtClean="0"/>
              <a:t>6. 	Migrate to another country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6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379162194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 dirty="0" smtClean="0"/>
              <a:t>Limits of online learning</a:t>
            </a:r>
            <a:endParaRPr lang="en-US" sz="4800" dirty="0"/>
          </a:p>
        </p:txBody>
      </p:sp>
      <p:sp>
        <p:nvSpPr>
          <p:cNvPr id="3" name="Tex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800" dirty="0" smtClean="0"/>
              <a:t>Learning something new – BEST</a:t>
            </a:r>
          </a:p>
          <a:p>
            <a:r>
              <a:rPr lang="en-US" sz="1800" dirty="0" smtClean="0"/>
              <a:t>Obtain a degree – Limited options</a:t>
            </a:r>
          </a:p>
          <a:p>
            <a:r>
              <a:rPr lang="en-US" sz="1800" dirty="0" smtClean="0"/>
              <a:t>Exercise creativity and leadership skills – Very little options – need to look elsewhere</a:t>
            </a:r>
          </a:p>
          <a:p>
            <a:r>
              <a:rPr lang="en-US" sz="1800" dirty="0" smtClean="0"/>
              <a:t>Help with getting a job – will be increasingly possible</a:t>
            </a:r>
          </a:p>
          <a:p>
            <a:r>
              <a:rPr lang="en-US" sz="1800" dirty="0" smtClean="0"/>
              <a:t>Migrate to another country - NO</a:t>
            </a:r>
            <a:endParaRPr lang="en-US" sz="1800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7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429208806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to study online 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ANYTHING !!!</a:t>
            </a:r>
          </a:p>
          <a:p>
            <a:r>
              <a:rPr lang="en-US" dirty="0" smtClean="0"/>
              <a:t>From languages to heart surgery</a:t>
            </a:r>
            <a:endParaRPr lang="en-US" dirty="0"/>
          </a:p>
          <a:p>
            <a:r>
              <a:rPr lang="en-US" dirty="0" smtClean="0"/>
              <a:t>Constraint is not technology </a:t>
            </a:r>
          </a:p>
          <a:p>
            <a:r>
              <a:rPr lang="en-US" dirty="0" smtClean="0"/>
              <a:t>Limiting factors are</a:t>
            </a:r>
          </a:p>
          <a:p>
            <a:pPr lvl="1"/>
            <a:r>
              <a:rPr lang="en-US" dirty="0" smtClean="0"/>
              <a:t>National Laws</a:t>
            </a:r>
          </a:p>
          <a:p>
            <a:pPr lvl="1"/>
            <a:r>
              <a:rPr lang="en-US" dirty="0" smtClean="0"/>
              <a:t>University procedures</a:t>
            </a:r>
          </a:p>
          <a:p>
            <a:pPr lvl="1"/>
            <a:r>
              <a:rPr lang="en-US" dirty="0" smtClean="0"/>
              <a:t>Teaching community</a:t>
            </a:r>
          </a:p>
          <a:p>
            <a:pPr lvl="1"/>
            <a:r>
              <a:rPr lang="en-US" dirty="0" smtClean="0"/>
              <a:t>Bandwidth</a:t>
            </a:r>
          </a:p>
          <a:p>
            <a:pPr lvl="1"/>
            <a:r>
              <a:rPr lang="en-US" dirty="0" smtClean="0"/>
              <a:t>Learning Instruments</a:t>
            </a:r>
          </a:p>
          <a:p>
            <a:r>
              <a:rPr lang="en-US" dirty="0" smtClean="0"/>
              <a:t>These will change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8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393178394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Certification and Validity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sz="2400" dirty="0" smtClean="0"/>
              <a:t>Established University, online courses</a:t>
            </a:r>
          </a:p>
          <a:p>
            <a:r>
              <a:rPr lang="en-US" sz="2400" dirty="0" smtClean="0"/>
              <a:t>Open Universities</a:t>
            </a:r>
          </a:p>
          <a:p>
            <a:r>
              <a:rPr lang="en-US" sz="2400" dirty="0" smtClean="0"/>
              <a:t>Professional Associations/Companies</a:t>
            </a:r>
          </a:p>
          <a:p>
            <a:r>
              <a:rPr lang="en-US" sz="2400" dirty="0" smtClean="0"/>
              <a:t>Course credits from Online Universities starting o be accepted</a:t>
            </a:r>
          </a:p>
          <a:p>
            <a:r>
              <a:rPr lang="en-US" sz="2400" dirty="0" smtClean="0"/>
              <a:t>Limited validity for courses within </a:t>
            </a:r>
            <a:r>
              <a:rPr lang="en-US" sz="2400" dirty="0" err="1" smtClean="0"/>
              <a:t>organisations</a:t>
            </a:r>
            <a:endParaRPr lang="en-US" sz="2400" dirty="0" smtClean="0"/>
          </a:p>
          <a:p>
            <a:r>
              <a:rPr lang="en-US" sz="2400" dirty="0" smtClean="0"/>
              <a:t>These will change rapidly in </a:t>
            </a:r>
            <a:r>
              <a:rPr lang="en-US" sz="2400" dirty="0" err="1" smtClean="0"/>
              <a:t>favour</a:t>
            </a:r>
            <a:r>
              <a:rPr lang="en-US" sz="2400" dirty="0" smtClean="0"/>
              <a:t> of online courses</a:t>
            </a:r>
            <a:endParaRPr lang="en-US" sz="2400" dirty="0" smtClean="0"/>
          </a:p>
          <a:p>
            <a:r>
              <a:rPr lang="en-US" sz="2400" dirty="0" smtClean="0"/>
              <a:t>Identify your objective before investing time/money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9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4110665332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ct">
  <a:themeElements>
    <a:clrScheme name="Retrospect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50223</TotalTime>
  <Words>915</Words>
  <Application>Microsoft Office PowerPoint</Application>
  <PresentationFormat>On-screen Show (16:9)</PresentationFormat>
  <Paragraphs>224</Paragraphs>
  <Slides>22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7" baseType="lpstr">
      <vt:lpstr>Calibri Light</vt:lpstr>
      <vt:lpstr>Calibri</vt:lpstr>
      <vt:lpstr>Montserrat</vt:lpstr>
      <vt:lpstr>Arial</vt:lpstr>
      <vt:lpstr>Retrospect</vt:lpstr>
      <vt:lpstr>Learning online 101</vt:lpstr>
      <vt:lpstr>Millennials and natural online learners !</vt:lpstr>
      <vt:lpstr>But world is going to be different</vt:lpstr>
      <vt:lpstr>Me and Online Learning</vt:lpstr>
      <vt:lpstr>What will you learn today ?</vt:lpstr>
      <vt:lpstr>Why go to college/university ?</vt:lpstr>
      <vt:lpstr>Limits of online learning</vt:lpstr>
      <vt:lpstr>What to study online ?</vt:lpstr>
      <vt:lpstr>Certification and Validity</vt:lpstr>
      <vt:lpstr>Learning Instruments</vt:lpstr>
      <vt:lpstr>Learning Space</vt:lpstr>
      <vt:lpstr>Learning Time</vt:lpstr>
      <vt:lpstr>No Cheating</vt:lpstr>
      <vt:lpstr>Engaging with teachers</vt:lpstr>
      <vt:lpstr>Collaborating with other students</vt:lpstr>
      <vt:lpstr>Vulnerable Students</vt:lpstr>
      <vt:lpstr>Augmenting contents</vt:lpstr>
      <vt:lpstr>Good online behavior</vt:lpstr>
      <vt:lpstr>Don’t Stop in the Classroom</vt:lpstr>
      <vt:lpstr>Socialise</vt:lpstr>
      <vt:lpstr>Social Media- You are what you like !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NAVA KERALAM</dc:title>
  <dc:creator>Thummarukudyil MURALEEDHARAN</dc:creator>
  <cp:lastModifiedBy>MURALEEDHARAN</cp:lastModifiedBy>
  <cp:revision>167</cp:revision>
  <dcterms:modified xsi:type="dcterms:W3CDTF">2020-05-26T13:58:21Z</dcterms:modified>
</cp:coreProperties>
</file>