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3" r:id="rId1"/>
  </p:sldMasterIdLst>
  <p:sldIdLst>
    <p:sldId id="256" r:id="rId2"/>
    <p:sldId id="271" r:id="rId3"/>
    <p:sldId id="262" r:id="rId4"/>
    <p:sldId id="264" r:id="rId5"/>
    <p:sldId id="263" r:id="rId6"/>
    <p:sldId id="315" r:id="rId7"/>
    <p:sldId id="257" r:id="rId8"/>
    <p:sldId id="260" r:id="rId9"/>
    <p:sldId id="261" r:id="rId10"/>
    <p:sldId id="265" r:id="rId11"/>
    <p:sldId id="273" r:id="rId12"/>
    <p:sldId id="272" r:id="rId13"/>
    <p:sldId id="274" r:id="rId14"/>
    <p:sldId id="275" r:id="rId15"/>
    <p:sldId id="276" r:id="rId16"/>
    <p:sldId id="279" r:id="rId17"/>
    <p:sldId id="280" r:id="rId18"/>
    <p:sldId id="283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4" r:id="rId35"/>
    <p:sldId id="312" r:id="rId36"/>
    <p:sldId id="311" r:id="rId37"/>
    <p:sldId id="300" r:id="rId38"/>
    <p:sldId id="301" r:id="rId39"/>
    <p:sldId id="302" r:id="rId40"/>
    <p:sldId id="303" r:id="rId41"/>
    <p:sldId id="305" r:id="rId42"/>
    <p:sldId id="306" r:id="rId43"/>
    <p:sldId id="307" r:id="rId44"/>
    <p:sldId id="308" r:id="rId45"/>
    <p:sldId id="309" r:id="rId46"/>
    <p:sldId id="310" r:id="rId47"/>
    <p:sldId id="313" r:id="rId48"/>
    <p:sldId id="314" r:id="rId49"/>
    <p:sldId id="316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980B9F5-A01E-4CD5-8802-2E7A47056C4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9D093C2-1B19-4B56-BAD0-CB3B97536B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220225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B9F5-A01E-4CD5-8802-2E7A47056C4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93C2-1B19-4B56-BAD0-CB3B97536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68314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B9F5-A01E-4CD5-8802-2E7A47056C4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93C2-1B19-4B56-BAD0-CB3B97536B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94065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B9F5-A01E-4CD5-8802-2E7A47056C4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93C2-1B19-4B56-BAD0-CB3B97536BB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126872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B9F5-A01E-4CD5-8802-2E7A47056C4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93C2-1B19-4B56-BAD0-CB3B97536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19785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B9F5-A01E-4CD5-8802-2E7A47056C4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93C2-1B19-4B56-BAD0-CB3B97536BB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421964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B9F5-A01E-4CD5-8802-2E7A47056C4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93C2-1B19-4B56-BAD0-CB3B97536B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793058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B9F5-A01E-4CD5-8802-2E7A47056C4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93C2-1B19-4B56-BAD0-CB3B97536B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908499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B9F5-A01E-4CD5-8802-2E7A47056C4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93C2-1B19-4B56-BAD0-CB3B97536B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104091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B9F5-A01E-4CD5-8802-2E7A47056C4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93C2-1B19-4B56-BAD0-CB3B97536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76156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B9F5-A01E-4CD5-8802-2E7A47056C4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93C2-1B19-4B56-BAD0-CB3B97536BB9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119907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B9F5-A01E-4CD5-8802-2E7A47056C4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93C2-1B19-4B56-BAD0-CB3B97536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83743"/>
      </p:ext>
    </p:extLst>
  </p:cSld>
  <p:clrMapOvr>
    <a:masterClrMapping/>
  </p:clrMapOvr>
  <p:transition spd="slow">
    <p:cover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B9F5-A01E-4CD5-8802-2E7A47056C4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93C2-1B19-4B56-BAD0-CB3B97536BB9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660334"/>
      </p:ext>
    </p:extLst>
  </p:cSld>
  <p:clrMapOvr>
    <a:masterClrMapping/>
  </p:clrMapOvr>
  <p:transition spd="slow">
    <p:cover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B9F5-A01E-4CD5-8802-2E7A47056C4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93C2-1B19-4B56-BAD0-CB3B97536B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923268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B9F5-A01E-4CD5-8802-2E7A47056C4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93C2-1B19-4B56-BAD0-CB3B97536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57393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B9F5-A01E-4CD5-8802-2E7A47056C4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93C2-1B19-4B56-BAD0-CB3B97536BB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281679"/>
      </p:ext>
    </p:extLst>
  </p:cSld>
  <p:clrMapOvr>
    <a:masterClrMapping/>
  </p:clrMapOvr>
  <p:transition spd="slow">
    <p:cover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B9F5-A01E-4CD5-8802-2E7A47056C4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93C2-1B19-4B56-BAD0-CB3B97536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00286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80B9F5-A01E-4CD5-8802-2E7A47056C4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D093C2-1B19-4B56-BAD0-CB3B97536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6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6" r:id="rId13"/>
    <p:sldLayoutId id="2147483967" r:id="rId14"/>
    <p:sldLayoutId id="2147483968" r:id="rId15"/>
    <p:sldLayoutId id="2147483969" r:id="rId16"/>
    <p:sldLayoutId id="2147483970" r:id="rId17"/>
  </p:sldLayoutIdLst>
  <p:transition spd="slow">
    <p:cover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Principles of Database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63049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Santhosh Kumar K P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C00000"/>
                </a:solidFill>
              </a:rPr>
              <a:t>Asst. Professor,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C00000"/>
                </a:solidFill>
              </a:rPr>
              <a:t>Dept. of </a:t>
            </a:r>
            <a:r>
              <a:rPr lang="en-US" dirty="0" smtClean="0">
                <a:solidFill>
                  <a:srgbClr val="C00000"/>
                </a:solidFill>
              </a:rPr>
              <a:t>Computer Science</a:t>
            </a:r>
            <a:endParaRPr lang="en-US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C00000"/>
                </a:solidFill>
              </a:rPr>
              <a:t>SH College </a:t>
            </a:r>
            <a:r>
              <a:rPr lang="en-US" dirty="0" err="1" smtClean="0">
                <a:solidFill>
                  <a:srgbClr val="C00000"/>
                </a:solidFill>
              </a:rPr>
              <a:t>Thevara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658832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Drawbacks of using file systems to store data: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767" y="2490135"/>
            <a:ext cx="7264560" cy="4000817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Atomicity of updates</a:t>
            </a:r>
          </a:p>
          <a:p>
            <a:pPr lvl="2"/>
            <a:r>
              <a:rPr lang="en-US" dirty="0"/>
              <a:t>Failures may leave database in an inconsistent state with partial updates carried out</a:t>
            </a:r>
          </a:p>
          <a:p>
            <a:pPr lvl="2"/>
            <a:r>
              <a:rPr lang="en-US" dirty="0"/>
              <a:t>E.g. transfer of funds from one account to another should either complete or not happen at all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Concurrent access by multiple users</a:t>
            </a:r>
          </a:p>
          <a:p>
            <a:pPr lvl="2"/>
            <a:r>
              <a:rPr lang="en-US" dirty="0"/>
              <a:t>Concurrent accessed needed for performance</a:t>
            </a:r>
          </a:p>
          <a:p>
            <a:pPr lvl="2"/>
            <a:r>
              <a:rPr lang="en-US" dirty="0"/>
              <a:t>Uncontrolled concurrent accesses can lead to inconsistencies</a:t>
            </a:r>
          </a:p>
          <a:p>
            <a:pPr lvl="3"/>
            <a:r>
              <a:rPr lang="en-US" dirty="0"/>
              <a:t>E.g. two people reading a balance and updating it at the same time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Security problems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153943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45" y="566670"/>
            <a:ext cx="7496257" cy="5628068"/>
          </a:xfrm>
        </p:spPr>
      </p:pic>
    </p:spTree>
    <p:extLst>
      <p:ext uri="{BB962C8B-B14F-4D97-AF65-F5344CB8AC3E}">
        <p14:creationId xmlns:p14="http://schemas.microsoft.com/office/powerpoint/2010/main" val="2946244072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Three-Schema Architecture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External schemas/High level</a:t>
            </a:r>
            <a:r>
              <a:rPr lang="en-US" sz="2000" dirty="0">
                <a:solidFill>
                  <a:srgbClr val="000000"/>
                </a:solidFill>
              </a:rPr>
              <a:t> at the external level to describe the various </a:t>
            </a:r>
            <a:r>
              <a:rPr lang="en-US" sz="2000" b="1" dirty="0">
                <a:solidFill>
                  <a:srgbClr val="000000"/>
                </a:solidFill>
              </a:rPr>
              <a:t>user views.</a:t>
            </a:r>
          </a:p>
          <a:p>
            <a:pPr marL="285750" lvl="1"/>
            <a:r>
              <a:rPr lang="en-US" b="1" dirty="0">
                <a:solidFill>
                  <a:srgbClr val="000000"/>
                </a:solidFill>
              </a:rPr>
              <a:t>Conceptual schema</a:t>
            </a:r>
            <a:r>
              <a:rPr lang="en-US" dirty="0">
                <a:solidFill>
                  <a:srgbClr val="000000"/>
                </a:solidFill>
              </a:rPr>
              <a:t> at the conceptual level to describe the structure and constraints for the </a:t>
            </a:r>
            <a:r>
              <a:rPr lang="en-US" i="1" dirty="0">
                <a:solidFill>
                  <a:srgbClr val="000000"/>
                </a:solidFill>
              </a:rPr>
              <a:t>whole</a:t>
            </a:r>
            <a:r>
              <a:rPr lang="en-US" dirty="0">
                <a:solidFill>
                  <a:srgbClr val="000000"/>
                </a:solidFill>
              </a:rPr>
              <a:t> database for a community of users. Uses a </a:t>
            </a:r>
            <a:r>
              <a:rPr lang="en-US" i="1" dirty="0">
                <a:solidFill>
                  <a:srgbClr val="000000"/>
                </a:solidFill>
              </a:rPr>
              <a:t>conceptual</a:t>
            </a:r>
            <a:r>
              <a:rPr lang="en-US" dirty="0">
                <a:solidFill>
                  <a:srgbClr val="000000"/>
                </a:solidFill>
              </a:rPr>
              <a:t> or an </a:t>
            </a:r>
            <a:r>
              <a:rPr lang="en-US" i="1" dirty="0">
                <a:solidFill>
                  <a:srgbClr val="000000"/>
                </a:solidFill>
              </a:rPr>
              <a:t>implementation</a:t>
            </a:r>
            <a:r>
              <a:rPr lang="en-US" dirty="0">
                <a:solidFill>
                  <a:srgbClr val="000000"/>
                </a:solidFill>
              </a:rPr>
              <a:t> data model.</a:t>
            </a:r>
          </a:p>
          <a:p>
            <a:pPr marL="285750" lvl="1"/>
            <a:r>
              <a:rPr lang="en-US" b="1" dirty="0">
                <a:solidFill>
                  <a:srgbClr val="000000"/>
                </a:solidFill>
              </a:rPr>
              <a:t>Internal schema/low level</a:t>
            </a:r>
            <a:r>
              <a:rPr lang="en-US" dirty="0">
                <a:solidFill>
                  <a:srgbClr val="000000"/>
                </a:solidFill>
              </a:rPr>
              <a:t> at the internal level to describe physical storage structures and access paths. Typically uses a </a:t>
            </a:r>
            <a:r>
              <a:rPr lang="en-US" i="1" dirty="0">
                <a:solidFill>
                  <a:srgbClr val="000000"/>
                </a:solidFill>
              </a:rPr>
              <a:t>physical</a:t>
            </a:r>
            <a:r>
              <a:rPr lang="en-US" dirty="0">
                <a:solidFill>
                  <a:srgbClr val="000000"/>
                </a:solidFill>
              </a:rPr>
              <a:t> data model.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41406116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Three-Schema Architecture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Mappings</a:t>
            </a:r>
            <a:r>
              <a:rPr lang="en-US" dirty="0">
                <a:solidFill>
                  <a:srgbClr val="000000"/>
                </a:solidFill>
              </a:rPr>
              <a:t> among schema levels are needed to transform requests and data.</a:t>
            </a:r>
          </a:p>
          <a:p>
            <a:r>
              <a:rPr lang="en-US" dirty="0">
                <a:solidFill>
                  <a:srgbClr val="000000"/>
                </a:solidFill>
              </a:rPr>
              <a:t>Programs refer to an external schema, and are mapped by the DBMS to the internal schema for execution.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224956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S3-Figure 02-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54" y="915337"/>
            <a:ext cx="7509456" cy="528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4871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Three-Schema Architecture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490" y="2318197"/>
            <a:ext cx="7624293" cy="3953814"/>
          </a:xfrm>
        </p:spPr>
        <p:txBody>
          <a:bodyPr>
            <a:normAutofit/>
          </a:bodyPr>
          <a:lstStyle/>
          <a:p>
            <a:r>
              <a:rPr lang="en-US" sz="2000" b="1" dirty="0"/>
              <a:t>Data Independence: T</a:t>
            </a:r>
            <a:r>
              <a:rPr lang="en-US" sz="2000" dirty="0"/>
              <a:t>he capacity to  change the schema at one level of the database system without changing the schema at next higher level.</a:t>
            </a:r>
          </a:p>
          <a:p>
            <a:pPr marL="0" indent="0">
              <a:buNone/>
            </a:pPr>
            <a:r>
              <a:rPr lang="en-US" sz="2000" dirty="0"/>
              <a:t>Two </a:t>
            </a:r>
            <a:r>
              <a:rPr lang="en-US" sz="1800" dirty="0"/>
              <a:t>types</a:t>
            </a:r>
            <a:endParaRPr lang="en-US" sz="2000" dirty="0"/>
          </a:p>
          <a:p>
            <a:r>
              <a:rPr lang="en-US" sz="2000" dirty="0"/>
              <a:t> </a:t>
            </a:r>
            <a:r>
              <a:rPr lang="en-US" sz="2000" b="1" dirty="0">
                <a:solidFill>
                  <a:srgbClr val="000000"/>
                </a:solidFill>
              </a:rPr>
              <a:t>Logical Data Independence</a:t>
            </a:r>
            <a:r>
              <a:rPr lang="en-US" sz="2000" dirty="0">
                <a:solidFill>
                  <a:srgbClr val="000000"/>
                </a:solidFill>
              </a:rPr>
              <a:t>: The capacity to change the conceptual schema without having to change the external schemas and their application programs.</a:t>
            </a:r>
          </a:p>
          <a:p>
            <a:r>
              <a:rPr lang="en-US" sz="2000" b="1" dirty="0">
                <a:solidFill>
                  <a:srgbClr val="000000"/>
                </a:solidFill>
              </a:rPr>
              <a:t>Physical Data Independence</a:t>
            </a:r>
            <a:r>
              <a:rPr lang="en-US" sz="2000" dirty="0">
                <a:solidFill>
                  <a:srgbClr val="000000"/>
                </a:solidFill>
              </a:rPr>
              <a:t>: The capacity to change the internal schema without having to change the conceptual schema.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32957374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Actors on the Scene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318197"/>
            <a:ext cx="7181524" cy="4069724"/>
          </a:xfrm>
        </p:spPr>
        <p:txBody>
          <a:bodyPr>
            <a:normAutofit fontScale="92500" lnSpcReduction="20000"/>
          </a:bodyPr>
          <a:lstStyle/>
          <a:p>
            <a:r>
              <a:rPr lang="en-US" sz="2200" b="1" dirty="0"/>
              <a:t>Database Administrators: </a:t>
            </a:r>
            <a:r>
              <a:rPr lang="en-US" sz="2200" dirty="0"/>
              <a:t>Coordinates all the activities of the database system; the database administrator has a good understanding of the enterprise’s information resources and needs.</a:t>
            </a:r>
          </a:p>
          <a:p>
            <a:r>
              <a:rPr lang="en-US" sz="2200" dirty="0"/>
              <a:t>Duties:</a:t>
            </a:r>
          </a:p>
          <a:p>
            <a:pPr lvl="1"/>
            <a:r>
              <a:rPr lang="en-US" sz="2200" dirty="0"/>
              <a:t>Schema definition</a:t>
            </a:r>
          </a:p>
          <a:p>
            <a:pPr lvl="1"/>
            <a:r>
              <a:rPr lang="en-US" sz="2200" dirty="0"/>
              <a:t>Storage structure and access method definition</a:t>
            </a:r>
          </a:p>
          <a:p>
            <a:pPr lvl="1"/>
            <a:r>
              <a:rPr lang="en-US" sz="2200" dirty="0"/>
              <a:t>Schema and physical organization modification</a:t>
            </a:r>
          </a:p>
          <a:p>
            <a:pPr lvl="1"/>
            <a:r>
              <a:rPr lang="en-US" sz="2200" dirty="0"/>
              <a:t>Granting user authority to access the database</a:t>
            </a:r>
          </a:p>
          <a:p>
            <a:pPr lvl="1"/>
            <a:r>
              <a:rPr lang="en-US" sz="2200" dirty="0"/>
              <a:t>Specifying integrity constraints</a:t>
            </a:r>
          </a:p>
          <a:p>
            <a:pPr lvl="1"/>
            <a:r>
              <a:rPr lang="en-US" sz="2200" dirty="0"/>
              <a:t>Monitoring performance and responding to changes in 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01359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Actors on the Scene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702" y="2490135"/>
            <a:ext cx="8062174" cy="3807634"/>
          </a:xfrm>
        </p:spPr>
        <p:txBody>
          <a:bodyPr>
            <a:normAutofit/>
          </a:bodyPr>
          <a:lstStyle/>
          <a:p>
            <a:r>
              <a:rPr lang="en-US" b="1" dirty="0"/>
              <a:t>Database Designers </a:t>
            </a:r>
            <a:r>
              <a:rPr lang="en-US" dirty="0"/>
              <a:t>are responsible for </a:t>
            </a:r>
            <a:r>
              <a:rPr lang="en-US" b="1" i="1" dirty="0"/>
              <a:t>identifying</a:t>
            </a:r>
            <a:r>
              <a:rPr lang="en-US" dirty="0"/>
              <a:t> the data to be stored in the database and for </a:t>
            </a:r>
            <a:r>
              <a:rPr lang="en-US" b="1" i="1" dirty="0"/>
              <a:t>choosing appropriate structures to </a:t>
            </a:r>
            <a:r>
              <a:rPr lang="en-US" dirty="0"/>
              <a:t>represent and store this data.</a:t>
            </a:r>
          </a:p>
          <a:p>
            <a:r>
              <a:rPr lang="en-US" b="1" dirty="0"/>
              <a:t>End Users: </a:t>
            </a:r>
            <a:r>
              <a:rPr lang="en-US" dirty="0"/>
              <a:t>are the people whose jobs require access to the database for querying, updating, and generating reports: Database is already developed for their use.</a:t>
            </a:r>
          </a:p>
        </p:txBody>
      </p:sp>
    </p:spTree>
    <p:extLst>
      <p:ext uri="{BB962C8B-B14F-4D97-AF65-F5344CB8AC3E}">
        <p14:creationId xmlns:p14="http://schemas.microsoft.com/office/powerpoint/2010/main" val="1129588508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77" y="915337"/>
            <a:ext cx="8628846" cy="13038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Actors on the Scene: Software Engineers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System analysts </a:t>
            </a:r>
            <a:r>
              <a:rPr lang="en-US" dirty="0"/>
              <a:t>determine the requirements of end users, especially naive and parametric end users, and develop </a:t>
            </a:r>
            <a:r>
              <a:rPr lang="en-US" b="1" dirty="0"/>
              <a:t>specifications</a:t>
            </a:r>
          </a:p>
          <a:p>
            <a:r>
              <a:rPr lang="en-US" b="1" dirty="0"/>
              <a:t>Application programmers </a:t>
            </a:r>
            <a:r>
              <a:rPr lang="en-US" dirty="0"/>
              <a:t>implement these specifications as </a:t>
            </a:r>
            <a:r>
              <a:rPr lang="en-US" b="1" dirty="0"/>
              <a:t>programs;</a:t>
            </a:r>
            <a:r>
              <a:rPr lang="en-US" dirty="0"/>
              <a:t> then they test, debug, document, and maintain these canned transactions.</a:t>
            </a:r>
          </a:p>
        </p:txBody>
      </p:sp>
    </p:spTree>
    <p:extLst>
      <p:ext uri="{BB962C8B-B14F-4D97-AF65-F5344CB8AC3E}">
        <p14:creationId xmlns:p14="http://schemas.microsoft.com/office/powerpoint/2010/main" val="298866229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models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Relatively simple representations, usually graphical, of complex real-world data structures</a:t>
            </a:r>
          </a:p>
          <a:p>
            <a:r>
              <a:rPr lang="en-US" dirty="0"/>
              <a:t>Facilitate interaction among the designer, the applications programmer, and the end user</a:t>
            </a:r>
          </a:p>
          <a:p>
            <a:r>
              <a:rPr lang="en-US" dirty="0"/>
              <a:t>End-users have different views and needs for data</a:t>
            </a:r>
          </a:p>
          <a:p>
            <a:r>
              <a:rPr lang="en-US" dirty="0"/>
              <a:t>Data model organizes data for various users</a:t>
            </a:r>
          </a:p>
        </p:txBody>
      </p:sp>
    </p:spTree>
    <p:extLst>
      <p:ext uri="{BB962C8B-B14F-4D97-AF65-F5344CB8AC3E}">
        <p14:creationId xmlns:p14="http://schemas.microsoft.com/office/powerpoint/2010/main" val="3264014716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0570" y="2568017"/>
            <a:ext cx="5308866" cy="137765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b="1" dirty="0"/>
              <a:t>Introduction to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b="1" dirty="0"/>
              <a:t>Database Management System</a:t>
            </a:r>
          </a:p>
        </p:txBody>
      </p:sp>
    </p:spTree>
    <p:extLst>
      <p:ext uri="{BB962C8B-B14F-4D97-AF65-F5344CB8AC3E}">
        <p14:creationId xmlns:p14="http://schemas.microsoft.com/office/powerpoint/2010/main" val="1712717589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Evolution of Data Models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Hierarchical</a:t>
            </a:r>
          </a:p>
          <a:p>
            <a:r>
              <a:rPr lang="en-US" dirty="0"/>
              <a:t>Network                               Record based</a:t>
            </a:r>
          </a:p>
          <a:p>
            <a:r>
              <a:rPr lang="en-US" dirty="0"/>
              <a:t>Relational</a:t>
            </a:r>
          </a:p>
          <a:p>
            <a:r>
              <a:rPr lang="en-US" dirty="0"/>
              <a:t>Entity relationship</a:t>
            </a:r>
          </a:p>
          <a:p>
            <a:r>
              <a:rPr lang="en-US" dirty="0"/>
              <a:t>Object oriented (OO)                    Object based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116687" y="2730321"/>
            <a:ext cx="1519707" cy="463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116687" y="3284113"/>
            <a:ext cx="1519707" cy="12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116687" y="3434147"/>
            <a:ext cx="1519707" cy="416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069724" y="4237149"/>
            <a:ext cx="1532586" cy="476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301544" y="4816699"/>
            <a:ext cx="1300766" cy="38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295594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Data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490" y="2537137"/>
            <a:ext cx="7521262" cy="3696237"/>
          </a:xfrm>
        </p:spPr>
        <p:txBody>
          <a:bodyPr/>
          <a:lstStyle/>
          <a:p>
            <a:r>
              <a:rPr lang="en-US" dirty="0"/>
              <a:t>The hierarchical structure contains levels, or segments.</a:t>
            </a:r>
          </a:p>
          <a:p>
            <a:r>
              <a:rPr lang="en-US" dirty="0"/>
              <a:t>Basic logical structure is represented by an upside-down “tree”</a:t>
            </a:r>
          </a:p>
          <a:p>
            <a:r>
              <a:rPr lang="en-US" dirty="0"/>
              <a:t>Depicts a set of one-to-many (1:M) relationships between a parent and its children segments </a:t>
            </a:r>
          </a:p>
          <a:p>
            <a:pPr lvl="1"/>
            <a:r>
              <a:rPr lang="en-US" dirty="0"/>
              <a:t>Each parent can have many children</a:t>
            </a:r>
          </a:p>
          <a:p>
            <a:pPr lvl="1"/>
            <a:r>
              <a:rPr lang="en-US" dirty="0"/>
              <a:t>each child has only one parent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935185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retrieve data: Starts from Top and traverse different levels to bottom. 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2" y="460145"/>
            <a:ext cx="7706135" cy="351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285012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Data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7065614" cy="36144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Advantage</a:t>
            </a:r>
          </a:p>
          <a:p>
            <a:r>
              <a:rPr lang="en-US" dirty="0"/>
              <a:t>Promote data sharing</a:t>
            </a:r>
          </a:p>
          <a:p>
            <a:r>
              <a:rPr lang="en-US" dirty="0"/>
              <a:t>Simple: parent child development </a:t>
            </a:r>
          </a:p>
          <a:p>
            <a:r>
              <a:rPr lang="en-US" dirty="0"/>
              <a:t>Efficient in 1:M relationships</a:t>
            </a:r>
          </a:p>
          <a:p>
            <a:pPr marL="0" indent="0">
              <a:buNone/>
            </a:pPr>
            <a:r>
              <a:rPr lang="en-US" dirty="0"/>
              <a:t>Disadvantage</a:t>
            </a:r>
          </a:p>
          <a:p>
            <a:r>
              <a:rPr lang="en-US" dirty="0"/>
              <a:t>Requires knowledge about hierarchical paths</a:t>
            </a:r>
          </a:p>
          <a:p>
            <a:r>
              <a:rPr lang="en-US" dirty="0"/>
              <a:t>No multi-parent relationship</a:t>
            </a:r>
          </a:p>
          <a:p>
            <a:r>
              <a:rPr lang="en-US" dirty="0"/>
              <a:t>Lack of standards</a:t>
            </a:r>
          </a:p>
        </p:txBody>
      </p:sp>
    </p:spTree>
    <p:extLst>
      <p:ext uri="{BB962C8B-B14F-4D97-AF65-F5344CB8AC3E}">
        <p14:creationId xmlns:p14="http://schemas.microsoft.com/office/powerpoint/2010/main" val="3407897893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Data Model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732" y="2318197"/>
            <a:ext cx="7456867" cy="412124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Resembles hierarchical model</a:t>
            </a:r>
          </a:p>
          <a:p>
            <a:pPr>
              <a:lnSpc>
                <a:spcPct val="90000"/>
              </a:lnSpc>
            </a:pPr>
            <a:r>
              <a:rPr lang="en-US" dirty="0"/>
              <a:t>Data is represented as Collection of records in 1:M relationships</a:t>
            </a:r>
          </a:p>
          <a:p>
            <a:pPr>
              <a:lnSpc>
                <a:spcPct val="90000"/>
              </a:lnSpc>
            </a:pPr>
            <a:r>
              <a:rPr lang="en-US" dirty="0"/>
              <a:t>Set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Relationship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Composed of at least two record types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Owner </a:t>
            </a:r>
          </a:p>
          <a:p>
            <a:pPr lvl="3">
              <a:lnSpc>
                <a:spcPct val="90000"/>
              </a:lnSpc>
            </a:pPr>
            <a:r>
              <a:rPr lang="en-US" sz="2000" dirty="0"/>
              <a:t>Equivalent to the hierarchical model’s parent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Member</a:t>
            </a:r>
          </a:p>
          <a:p>
            <a:pPr lvl="3">
              <a:lnSpc>
                <a:spcPct val="90000"/>
              </a:lnSpc>
            </a:pPr>
            <a:r>
              <a:rPr lang="en-US" sz="2000" dirty="0"/>
              <a:t>Equivalent to the hierarchical model’s child</a:t>
            </a:r>
          </a:p>
        </p:txBody>
      </p:sp>
    </p:spTree>
    <p:extLst>
      <p:ext uri="{BB962C8B-B14F-4D97-AF65-F5344CB8AC3E}">
        <p14:creationId xmlns:p14="http://schemas.microsoft.com/office/powerpoint/2010/main" val="3796014365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Fig02-02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33" y="915337"/>
            <a:ext cx="792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130079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Data Model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Advantage</a:t>
            </a:r>
          </a:p>
          <a:p>
            <a:r>
              <a:rPr lang="en-US" dirty="0"/>
              <a:t>Support multi-parent</a:t>
            </a:r>
          </a:p>
          <a:p>
            <a:r>
              <a:rPr lang="en-US" dirty="0"/>
              <a:t>Flexible than hierarchical system</a:t>
            </a:r>
          </a:p>
          <a:p>
            <a:pPr marL="0" indent="0">
              <a:buNone/>
            </a:pPr>
            <a:r>
              <a:rPr lang="en-US" dirty="0"/>
              <a:t>Disadvantage</a:t>
            </a:r>
          </a:p>
          <a:p>
            <a:r>
              <a:rPr lang="en-US" dirty="0"/>
              <a:t>Complex in implementation development, management</a:t>
            </a:r>
          </a:p>
          <a:p>
            <a:r>
              <a:rPr lang="en-US" dirty="0"/>
              <a:t>Complex limits efficiency</a:t>
            </a:r>
          </a:p>
        </p:txBody>
      </p:sp>
    </p:spTree>
    <p:extLst>
      <p:ext uri="{BB962C8B-B14F-4D97-AF65-F5344CB8AC3E}">
        <p14:creationId xmlns:p14="http://schemas.microsoft.com/office/powerpoint/2010/main" val="3675514921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Data Model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4" y="2490135"/>
            <a:ext cx="7168645" cy="361445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Table (relations)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Matrix consisting of a series of row/column intersections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Related to each other through sharing a common entity characteristic</a:t>
            </a:r>
          </a:p>
          <a:p>
            <a:pPr>
              <a:lnSpc>
                <a:spcPct val="90000"/>
              </a:lnSpc>
            </a:pPr>
            <a:r>
              <a:rPr lang="en-US" dirty="0"/>
              <a:t>Relational diagram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Representation of relational database’s entities, attributes within those entities, and relationships between those entities</a:t>
            </a:r>
          </a:p>
        </p:txBody>
      </p:sp>
    </p:spTree>
    <p:extLst>
      <p:ext uri="{BB962C8B-B14F-4D97-AF65-F5344CB8AC3E}">
        <p14:creationId xmlns:p14="http://schemas.microsoft.com/office/powerpoint/2010/main" val="3796225827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Data Model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4" y="2490135"/>
            <a:ext cx="7078493" cy="37818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Relational Table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Stores a collection of related entities</a:t>
            </a:r>
          </a:p>
          <a:p>
            <a:pPr>
              <a:lnSpc>
                <a:spcPct val="90000"/>
              </a:lnSpc>
            </a:pPr>
            <a:r>
              <a:rPr lang="en-US" dirty="0"/>
              <a:t>Relational table is purely logical structure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How data are physically stored in the database is of no concern to the user or the designer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This property became the source of a real database revolution</a:t>
            </a:r>
          </a:p>
        </p:txBody>
      </p:sp>
    </p:spTree>
    <p:extLst>
      <p:ext uri="{BB962C8B-B14F-4D97-AF65-F5344CB8AC3E}">
        <p14:creationId xmlns:p14="http://schemas.microsoft.com/office/powerpoint/2010/main" val="4294932189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32" y="785612"/>
            <a:ext cx="7809003" cy="493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174536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Data</a:t>
            </a:r>
            <a:r>
              <a:rPr lang="en-US" dirty="0"/>
              <a:t>: structured, semi-structured and unstructured data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6530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Data</a:t>
            </a:r>
            <a:r>
              <a:rPr lang="en-US" dirty="0"/>
              <a:t>: Known facts that can recorded and that has implicit meaning.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Structured data</a:t>
            </a:r>
            <a:r>
              <a:rPr lang="en-US" dirty="0"/>
              <a:t>: Information stored in databases is known as structured data because it is represented in a </a:t>
            </a:r>
            <a:r>
              <a:rPr lang="en-US" b="1" dirty="0"/>
              <a:t>strict</a:t>
            </a:r>
            <a:r>
              <a:rPr lang="en-US" dirty="0"/>
              <a:t> format.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DBMS then checks to ensure that all data follows the structures and constraints specified in the schema.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183263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Relationship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/>
              <a:t>Entity relationship diagram (ERD)</a:t>
            </a:r>
          </a:p>
          <a:p>
            <a:pPr lvl="1"/>
            <a:r>
              <a:rPr lang="en-US" sz="2600" dirty="0"/>
              <a:t>Uses graphic representations to model database components</a:t>
            </a:r>
          </a:p>
          <a:p>
            <a:pPr lvl="1"/>
            <a:r>
              <a:rPr lang="en-US" sz="2600" dirty="0"/>
              <a:t>Entity is mapped to a relational table</a:t>
            </a:r>
          </a:p>
          <a:p>
            <a:r>
              <a:rPr lang="en-US" sz="2800" dirty="0"/>
              <a:t>Entity instance (or occurrence) is row in table </a:t>
            </a:r>
          </a:p>
          <a:p>
            <a:r>
              <a:rPr lang="en-US" sz="2800" dirty="0"/>
              <a:t>Entity set is collection of like entities</a:t>
            </a:r>
          </a:p>
          <a:p>
            <a:r>
              <a:rPr lang="en-US" sz="2800" dirty="0"/>
              <a:t>Connectivity labels types of relationships</a:t>
            </a:r>
          </a:p>
          <a:p>
            <a:pPr lvl="1"/>
            <a:r>
              <a:rPr lang="en-US" sz="2600" dirty="0"/>
              <a:t>Diamond connected to related entities through a relationship line</a:t>
            </a:r>
          </a:p>
        </p:txBody>
      </p:sp>
    </p:spTree>
    <p:extLst>
      <p:ext uri="{BB962C8B-B14F-4D97-AF65-F5344CB8AC3E}">
        <p14:creationId xmlns:p14="http://schemas.microsoft.com/office/powerpoint/2010/main" val="223156810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ig02-05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53" y="1143000"/>
            <a:ext cx="7986887" cy="479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197541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Oriented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248" y="2421228"/>
            <a:ext cx="7469745" cy="387654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Object is an abstraction of a real-world entity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Attributes describe the properties of an object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Includes information about relationships between facts within object, and relationships with other objects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Subsequent OODM development allowed an object to also contain all operations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Object becomes basic building block for autonomous structures</a:t>
            </a:r>
          </a:p>
        </p:txBody>
      </p:sp>
    </p:spTree>
    <p:extLst>
      <p:ext uri="{BB962C8B-B14F-4D97-AF65-F5344CB8AC3E}">
        <p14:creationId xmlns:p14="http://schemas.microsoft.com/office/powerpoint/2010/main" val="2766460027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Fig02-07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71" y="915337"/>
            <a:ext cx="8049723" cy="464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562422"/>
      </p:ext>
    </p:extLst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Definition Language (DDL)</a:t>
            </a:r>
          </a:p>
          <a:p>
            <a:r>
              <a:rPr lang="en-US" dirty="0"/>
              <a:t>Data Manipulation Language (DML) </a:t>
            </a:r>
          </a:p>
        </p:txBody>
      </p:sp>
    </p:spTree>
    <p:extLst>
      <p:ext uri="{BB962C8B-B14F-4D97-AF65-F5344CB8AC3E}">
        <p14:creationId xmlns:p14="http://schemas.microsoft.com/office/powerpoint/2010/main" val="2803831713"/>
      </p:ext>
    </p:extLst>
  </p:cSld>
  <p:clrMapOvr>
    <a:masterClrMapping/>
  </p:clrMapOvr>
  <p:transition spd="slow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Definition Language (DDL)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language that allows DBA or user to describe and name the entities, attributes and relationships required for an application, together with any associated integrity and </a:t>
            </a:r>
            <a:r>
              <a:rPr lang="en-US"/>
              <a:t>security constraints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02417"/>
      </p:ext>
    </p:extLst>
  </p:cSld>
  <p:clrMapOvr>
    <a:masterClrMapping/>
  </p:clrMapOvr>
  <p:transition spd="slow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Manipulation Language (DML)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Language for accessing and manipulating the data organized by the appropriate data model</a:t>
            </a:r>
          </a:p>
          <a:p>
            <a:pPr lvl="1"/>
            <a:r>
              <a:rPr lang="en-US" sz="2400" dirty="0"/>
              <a:t>DML also known as query language</a:t>
            </a:r>
          </a:p>
          <a:p>
            <a:r>
              <a:rPr lang="en-US" sz="2800" dirty="0"/>
              <a:t>Two classes of </a:t>
            </a:r>
            <a:r>
              <a:rPr lang="en-US" sz="2600" dirty="0"/>
              <a:t>languages</a:t>
            </a:r>
            <a:r>
              <a:rPr lang="en-US" sz="2800" dirty="0"/>
              <a:t> </a:t>
            </a:r>
          </a:p>
          <a:p>
            <a:pPr lvl="1"/>
            <a:r>
              <a:rPr lang="en-US" sz="2400" dirty="0"/>
              <a:t>Procedural – user specifies what data is required and how to get those data </a:t>
            </a:r>
          </a:p>
          <a:p>
            <a:pPr lvl="1"/>
            <a:r>
              <a:rPr lang="en-US" sz="2400" dirty="0"/>
              <a:t>Nonprocedural – user specifies what data is required without specifying how to get those data</a:t>
            </a:r>
          </a:p>
          <a:p>
            <a:r>
              <a:rPr lang="en-US" dirty="0"/>
              <a:t>SQL is the most widely used query language</a:t>
            </a:r>
          </a:p>
        </p:txBody>
      </p:sp>
    </p:spTree>
    <p:extLst>
      <p:ext uri="{BB962C8B-B14F-4D97-AF65-F5344CB8AC3E}">
        <p14:creationId xmlns:p14="http://schemas.microsoft.com/office/powerpoint/2010/main" val="2484851473"/>
      </p:ext>
    </p:extLst>
  </p:cSld>
  <p:clrMapOvr>
    <a:masterClrMapping/>
  </p:clrMapOvr>
  <p:transition spd="slow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1791100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Database System Environment</a:t>
            </a:r>
            <a:r>
              <a:rPr lang="en-US" dirty="0"/>
              <a:t>/ Component Modules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562896" y="2923505"/>
            <a:ext cx="3876541" cy="12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593812"/>
      </p:ext>
    </p:extLst>
  </p:cSld>
  <p:clrMapOvr>
    <a:masterClrMapping/>
  </p:clrMapOvr>
  <p:transition spd="slow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75" y="186478"/>
            <a:ext cx="7081203" cy="6509627"/>
          </a:xfrm>
        </p:spPr>
      </p:pic>
    </p:spTree>
    <p:extLst>
      <p:ext uri="{BB962C8B-B14F-4D97-AF65-F5344CB8AC3E}">
        <p14:creationId xmlns:p14="http://schemas.microsoft.com/office/powerpoint/2010/main" val="3446343603"/>
      </p:ext>
    </p:extLst>
  </p:cSld>
  <p:clrMapOvr>
    <a:masterClrMapping/>
  </p:clrMapOvr>
  <p:transition spd="slow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373" y="2438620"/>
            <a:ext cx="7537719" cy="344499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The DBA staff </a:t>
            </a:r>
            <a:r>
              <a:rPr lang="en-US" dirty="0"/>
              <a:t>works on defining the database and tuning it by making changes to its definition using the DDL and other privileged commands.</a:t>
            </a:r>
            <a:endParaRPr lang="en-US" b="1" dirty="0"/>
          </a:p>
          <a:p>
            <a:pPr algn="just"/>
            <a:r>
              <a:rPr lang="en-US" b="1" dirty="0"/>
              <a:t>The DDL compiler</a:t>
            </a:r>
            <a:r>
              <a:rPr lang="en-US" dirty="0"/>
              <a:t> processes schema definitions, specified in the DDL, and stores descriptions of the schemas (meta-data) in the DBMS catalog.</a:t>
            </a:r>
          </a:p>
          <a:p>
            <a:pPr algn="just"/>
            <a:r>
              <a:rPr lang="en-US" b="1" dirty="0"/>
              <a:t>The catalog </a:t>
            </a:r>
            <a:r>
              <a:rPr lang="en-US" dirty="0"/>
              <a:t>includes information such as the names and sizes of files, names and data types of data items, storage details of each file, mapping information among schemas, and constraints.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346430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Data</a:t>
            </a:r>
            <a:r>
              <a:rPr lang="en-US" dirty="0"/>
              <a:t>: structured, semi-structured and </a:t>
            </a:r>
            <a:r>
              <a:rPr lang="en-US" b="1" dirty="0"/>
              <a:t>unstructured data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369" y="2490135"/>
            <a:ext cx="7164232" cy="3444997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/>
              <a:t>Unstructured</a:t>
            </a:r>
            <a:r>
              <a:rPr lang="en-US" sz="2400" dirty="0"/>
              <a:t> data, because there is very limited indication of the type of data.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Example: File (text, excel, pdf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51080"/>
      </p:ext>
    </p:extLst>
  </p:cSld>
  <p:clrMapOvr>
    <a:masterClrMapping/>
  </p:clrMapOvr>
  <p:transition spd="slow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Casual users </a:t>
            </a:r>
            <a:r>
              <a:rPr lang="en-US" dirty="0"/>
              <a:t>and persons with occasional need for information from the database interact using some form of interface, which we call the </a:t>
            </a:r>
            <a:r>
              <a:rPr lang="en-US" b="1" dirty="0"/>
              <a:t>interactive query </a:t>
            </a:r>
            <a:r>
              <a:rPr lang="en-US" dirty="0"/>
              <a:t>interface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961510"/>
      </p:ext>
    </p:extLst>
  </p:cSld>
  <p:clrMapOvr>
    <a:masterClrMapping/>
  </p:clrMapOvr>
  <p:transition spd="slow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Database System Architectures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Centralized and Client-Server Systems</a:t>
            </a:r>
          </a:p>
          <a:p>
            <a:r>
              <a:rPr lang="en-US" b="1" dirty="0"/>
              <a:t>Server System Architectures</a:t>
            </a:r>
          </a:p>
          <a:p>
            <a:r>
              <a:rPr lang="en-US" dirty="0"/>
              <a:t>Parallel Systems</a:t>
            </a:r>
          </a:p>
          <a:p>
            <a:r>
              <a:rPr lang="en-US" dirty="0"/>
              <a:t>Distributed Systems</a:t>
            </a:r>
          </a:p>
          <a:p>
            <a:r>
              <a:rPr lang="en-US" dirty="0"/>
              <a:t>Network Types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87280"/>
      </p:ext>
    </p:extLst>
  </p:cSld>
  <p:clrMapOvr>
    <a:masterClrMapping/>
  </p:clrMapOvr>
  <p:transition spd="slow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885" y="2343955"/>
            <a:ext cx="7289442" cy="374775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Run on a single </a:t>
            </a:r>
            <a:r>
              <a:rPr lang="en-US" sz="2200" dirty="0"/>
              <a:t>computer</a:t>
            </a:r>
            <a:r>
              <a:rPr lang="en-US" dirty="0"/>
              <a:t> system and do not interact with other computer systems.</a:t>
            </a:r>
          </a:p>
          <a:p>
            <a:r>
              <a:rPr lang="en-US" dirty="0"/>
              <a:t>General-purpose computer system: one to a few CPUs and a number of device controllers that are connected through a common bus that provides access to shared memory.</a:t>
            </a:r>
          </a:p>
          <a:p>
            <a:r>
              <a:rPr lang="en-US" b="1" dirty="0"/>
              <a:t>Single-user system </a:t>
            </a:r>
            <a:r>
              <a:rPr lang="en-US" dirty="0"/>
              <a:t>(e.g., personal computer or workstation): desk-top unit, single user, usually has only one CPU  and one or two hard disks; the OS may support only one user.</a:t>
            </a:r>
          </a:p>
          <a:p>
            <a:r>
              <a:rPr lang="en-US" b="1" dirty="0"/>
              <a:t>Multi-user system</a:t>
            </a:r>
            <a:r>
              <a:rPr lang="en-US" dirty="0"/>
              <a:t>: more disks, more memory, multiple CPUs, and a multi-user OS. Serve a large number of users who are connected to the system vie terminals. Often called </a:t>
            </a:r>
            <a:r>
              <a:rPr lang="en-US" i="1" dirty="0"/>
              <a:t>server </a:t>
            </a:r>
            <a:r>
              <a:rPr lang="en-US" dirty="0"/>
              <a:t>systems.</a:t>
            </a:r>
          </a:p>
        </p:txBody>
      </p:sp>
    </p:spTree>
    <p:extLst>
      <p:ext uri="{BB962C8B-B14F-4D97-AF65-F5344CB8AC3E}">
        <p14:creationId xmlns:p14="http://schemas.microsoft.com/office/powerpoint/2010/main" val="1085914145"/>
      </p:ext>
    </p:extLst>
  </p:cSld>
  <p:clrMapOvr>
    <a:masterClrMapping/>
  </p:clrMapOvr>
  <p:transition spd="slow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41" y="2391518"/>
            <a:ext cx="7764941" cy="379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Centralized Systems</a:t>
            </a:r>
          </a:p>
        </p:txBody>
      </p:sp>
    </p:spTree>
    <p:extLst>
      <p:ext uri="{BB962C8B-B14F-4D97-AF65-F5344CB8AC3E}">
        <p14:creationId xmlns:p14="http://schemas.microsoft.com/office/powerpoint/2010/main" val="3521121693"/>
      </p:ext>
    </p:extLst>
  </p:cSld>
  <p:clrMapOvr>
    <a:masterClrMapping/>
  </p:clrMapOvr>
  <p:transition spd="slow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Client-Server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Server systems satisfy requests generated at </a:t>
            </a:r>
            <a:r>
              <a:rPr lang="en-US" i="1" dirty="0"/>
              <a:t>m</a:t>
            </a:r>
            <a:r>
              <a:rPr lang="en-US" dirty="0"/>
              <a:t> client systems, whose general structure is shown</a:t>
            </a:r>
          </a:p>
        </p:txBody>
      </p:sp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06" y="2490135"/>
            <a:ext cx="7740054" cy="210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74289"/>
      </p:ext>
    </p:extLst>
  </p:cSld>
  <p:clrMapOvr>
    <a:masterClrMapping/>
  </p:clrMapOvr>
  <p:transition spd="slow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Database functionality can be divided into:</a:t>
            </a:r>
          </a:p>
          <a:p>
            <a:pPr lvl="1"/>
            <a:r>
              <a:rPr lang="en-US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Back-end</a:t>
            </a:r>
            <a:r>
              <a:rPr lang="en-US" dirty="0">
                <a:ea typeface="ＭＳ Ｐゴシック" panose="020B0600070205080204" pitchFamily="34" charset="-128"/>
              </a:rPr>
              <a:t>: manages access structures, query evaluation and optimization, concurrency control and recovery.</a:t>
            </a:r>
          </a:p>
          <a:p>
            <a:pPr lvl="1"/>
            <a:r>
              <a:rPr lang="en-US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Front-end</a:t>
            </a:r>
            <a:r>
              <a:rPr lang="en-US" dirty="0">
                <a:ea typeface="ＭＳ Ｐゴシック" panose="020B0600070205080204" pitchFamily="34" charset="-128"/>
              </a:rPr>
              <a:t>: consists of tools such as </a:t>
            </a:r>
            <a:r>
              <a:rPr lang="en-US" i="1" dirty="0">
                <a:ea typeface="ＭＳ Ｐゴシック" panose="020B0600070205080204" pitchFamily="34" charset="-128"/>
              </a:rPr>
              <a:t>forms</a:t>
            </a:r>
            <a:r>
              <a:rPr lang="en-US" dirty="0">
                <a:ea typeface="ＭＳ Ｐゴシック" panose="020B0600070205080204" pitchFamily="34" charset="-128"/>
              </a:rPr>
              <a:t>, </a:t>
            </a:r>
            <a:r>
              <a:rPr lang="en-US" i="1" dirty="0">
                <a:ea typeface="ＭＳ Ｐゴシック" panose="020B0600070205080204" pitchFamily="34" charset="-128"/>
              </a:rPr>
              <a:t>report-writers</a:t>
            </a:r>
            <a:r>
              <a:rPr lang="en-US" dirty="0">
                <a:ea typeface="ＭＳ Ｐゴシック" panose="020B0600070205080204" pitchFamily="34" charset="-128"/>
              </a:rPr>
              <a:t>, and graphical user interface facilities.</a:t>
            </a:r>
          </a:p>
          <a:p>
            <a:r>
              <a:rPr lang="en-US" dirty="0"/>
              <a:t>The interface between the front-end and the back-end is through SQL or through an application program interface.</a:t>
            </a:r>
          </a:p>
          <a:p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384" y="1531474"/>
            <a:ext cx="6322217" cy="216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414735"/>
      </p:ext>
    </p:extLst>
  </p:cSld>
  <p:clrMapOvr>
    <a:masterClrMapping/>
  </p:clrMapOvr>
  <p:transition spd="slow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 of replacing mainframes with networks of workstations or personal computers connected to back-end server machines: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better functionality for the cost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flexibility in locating resources and expanding facilities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better user interfaces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easier maintenance</a:t>
            </a:r>
          </a:p>
        </p:txBody>
      </p:sp>
    </p:spTree>
    <p:extLst>
      <p:ext uri="{BB962C8B-B14F-4D97-AF65-F5344CB8AC3E}">
        <p14:creationId xmlns:p14="http://schemas.microsoft.com/office/powerpoint/2010/main" val="2041042984"/>
      </p:ext>
    </p:extLst>
  </p:cSld>
  <p:clrMapOvr>
    <a:masterClrMapping/>
  </p:clrMapOvr>
  <p:transition spd="slow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Two-tier client/server architecture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46" y="2219204"/>
            <a:ext cx="7456435" cy="3665026"/>
          </a:xfrm>
        </p:spPr>
      </p:pic>
    </p:spTree>
    <p:extLst>
      <p:ext uri="{BB962C8B-B14F-4D97-AF65-F5344CB8AC3E}">
        <p14:creationId xmlns:p14="http://schemas.microsoft.com/office/powerpoint/2010/main" val="908023110"/>
      </p:ext>
    </p:extLst>
  </p:cSld>
  <p:clrMapOvr>
    <a:masterClrMapping/>
  </p:clrMapOvr>
  <p:transition spd="slow"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Three-tier Client/server Architecture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47" y="2219204"/>
            <a:ext cx="7371972" cy="3700555"/>
          </a:xfrm>
        </p:spPr>
      </p:pic>
    </p:spTree>
    <p:extLst>
      <p:ext uri="{BB962C8B-B14F-4D97-AF65-F5344CB8AC3E}">
        <p14:creationId xmlns:p14="http://schemas.microsoft.com/office/powerpoint/2010/main" val="1191283661"/>
      </p:ext>
    </p:extLst>
  </p:cSld>
  <p:clrMapOvr>
    <a:masterClrMapping/>
  </p:clrMapOvr>
  <p:transition spd="slow">
    <p:cove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Reference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Fundamentals of database design: </a:t>
            </a:r>
            <a:r>
              <a:rPr lang="en-IN" dirty="0" err="1"/>
              <a:t>R</a:t>
            </a:r>
            <a:r>
              <a:rPr lang="en-IN" dirty="0" err="1" smtClean="0"/>
              <a:t>amiez</a:t>
            </a:r>
            <a:r>
              <a:rPr lang="en-IN" dirty="0" smtClean="0"/>
              <a:t> </a:t>
            </a:r>
            <a:r>
              <a:rPr lang="en-IN" dirty="0" err="1" smtClean="0"/>
              <a:t>Elsmari</a:t>
            </a:r>
            <a:r>
              <a:rPr lang="en-IN" dirty="0" smtClean="0"/>
              <a:t> and </a:t>
            </a:r>
            <a:r>
              <a:rPr lang="en-IN" dirty="0" err="1" smtClean="0"/>
              <a:t>Shamakant</a:t>
            </a:r>
            <a:r>
              <a:rPr lang="en-IN" dirty="0" smtClean="0"/>
              <a:t> </a:t>
            </a:r>
            <a:r>
              <a:rPr lang="en-IN" dirty="0" err="1" smtClean="0"/>
              <a:t>Navathe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87875241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745" y="812306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Data</a:t>
            </a:r>
            <a:r>
              <a:rPr lang="en-US" dirty="0"/>
              <a:t>: structured, </a:t>
            </a:r>
            <a:r>
              <a:rPr lang="en-US" b="1" dirty="0"/>
              <a:t>semi-structured</a:t>
            </a:r>
            <a:r>
              <a:rPr lang="en-US" dirty="0"/>
              <a:t> and unstructured data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310" y="2356834"/>
            <a:ext cx="7315199" cy="3850784"/>
          </a:xfrm>
        </p:spPr>
        <p:txBody>
          <a:bodyPr>
            <a:normAutofit/>
          </a:bodyPr>
          <a:lstStyle/>
          <a:p>
            <a:r>
              <a:rPr lang="en-US" dirty="0"/>
              <a:t>This data may have a certain structure, but </a:t>
            </a:r>
            <a:r>
              <a:rPr lang="en-US" b="1" dirty="0"/>
              <a:t>not</a:t>
            </a:r>
            <a:r>
              <a:rPr lang="en-US" dirty="0"/>
              <a:t> all the information collected will have </a:t>
            </a:r>
            <a:r>
              <a:rPr lang="en-US" b="1" dirty="0"/>
              <a:t>identical structure</a:t>
            </a:r>
            <a:r>
              <a:rPr lang="en-US" dirty="0"/>
              <a:t>. This type of data is known as </a:t>
            </a:r>
            <a:r>
              <a:rPr lang="en-US" b="1" dirty="0"/>
              <a:t>semi-structured data</a:t>
            </a:r>
            <a:r>
              <a:rPr lang="en-US" dirty="0"/>
              <a:t>.</a:t>
            </a:r>
          </a:p>
          <a:p>
            <a:r>
              <a:rPr lang="en-US" dirty="0"/>
              <a:t>In semi-structured data, the </a:t>
            </a:r>
            <a:r>
              <a:rPr lang="en-US" b="1" dirty="0"/>
              <a:t>schema information is mixed in with the data values</a:t>
            </a:r>
            <a:r>
              <a:rPr lang="en-US" dirty="0"/>
              <a:t>, since each data object can have </a:t>
            </a:r>
            <a:r>
              <a:rPr lang="en-US" b="1" dirty="0"/>
              <a:t>different attributes </a:t>
            </a:r>
            <a:r>
              <a:rPr lang="en-US" dirty="0"/>
              <a:t>that are not known in advance. </a:t>
            </a:r>
          </a:p>
          <a:p>
            <a:r>
              <a:rPr lang="en-US" dirty="0"/>
              <a:t>Example: Email (email id, subject, body, file(unstructured))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542967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4" y="2490135"/>
            <a:ext cx="6898189" cy="3444997"/>
          </a:xfrm>
        </p:spPr>
        <p:txBody>
          <a:bodyPr/>
          <a:lstStyle/>
          <a:p>
            <a:r>
              <a:rPr lang="en-US" b="1" dirty="0"/>
              <a:t>Database</a:t>
            </a:r>
            <a:r>
              <a:rPr lang="en-US" dirty="0"/>
              <a:t>: is a collection of related data.</a:t>
            </a:r>
          </a:p>
          <a:p>
            <a:r>
              <a:rPr lang="en-US" dirty="0"/>
              <a:t>Traditional database: text, numbers</a:t>
            </a:r>
          </a:p>
          <a:p>
            <a:r>
              <a:rPr lang="en-US" dirty="0"/>
              <a:t>Multimedia database: videos, mp3, movies</a:t>
            </a:r>
          </a:p>
          <a:p>
            <a:r>
              <a:rPr lang="en-US" dirty="0"/>
              <a:t>GIS(geographical information system): satellite images</a:t>
            </a:r>
          </a:p>
          <a:p>
            <a:r>
              <a:rPr lang="en-US" dirty="0"/>
              <a:t>Real Time </a:t>
            </a:r>
            <a:r>
              <a:rPr lang="en-US" dirty="0" err="1"/>
              <a:t>db</a:t>
            </a:r>
            <a:r>
              <a:rPr lang="en-US" dirty="0"/>
              <a:t>: related to time, </a:t>
            </a:r>
            <a:r>
              <a:rPr lang="en-US" dirty="0" err="1"/>
              <a:t>eg</a:t>
            </a:r>
            <a:r>
              <a:rPr lang="en-US" dirty="0"/>
              <a:t>: used in supermarket</a:t>
            </a:r>
          </a:p>
          <a:p>
            <a:r>
              <a:rPr lang="en-US" dirty="0"/>
              <a:t>Data Warehouse: huge and historical</a:t>
            </a:r>
          </a:p>
        </p:txBody>
      </p:sp>
    </p:spTree>
    <p:extLst>
      <p:ext uri="{BB962C8B-B14F-4D97-AF65-F5344CB8AC3E}">
        <p14:creationId xmlns:p14="http://schemas.microsoft.com/office/powerpoint/2010/main" val="1382499512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Database Management System (DBMS)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039" y="2343955"/>
            <a:ext cx="7637922" cy="413411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DBMS is a general purpose software system that facilitates the process of </a:t>
            </a:r>
            <a:r>
              <a:rPr lang="en-US" b="1" i="1" dirty="0"/>
              <a:t>defining, constructing, manipulating and sharing</a:t>
            </a:r>
            <a:r>
              <a:rPr lang="en-US" b="1" dirty="0"/>
              <a:t> </a:t>
            </a:r>
            <a:r>
              <a:rPr lang="en-US" dirty="0"/>
              <a:t>databases among various users and applications.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Defining </a:t>
            </a:r>
            <a:r>
              <a:rPr lang="en-US" dirty="0"/>
              <a:t>a database involves specifying the </a:t>
            </a:r>
            <a:r>
              <a:rPr lang="en-US" i="1" dirty="0"/>
              <a:t>data types, structures, and </a:t>
            </a:r>
            <a:r>
              <a:rPr lang="en-US" sz="2200" i="1" dirty="0"/>
              <a:t>constraints</a:t>
            </a:r>
            <a:r>
              <a:rPr lang="en-US" dirty="0"/>
              <a:t> of the data to be stored in the database</a:t>
            </a:r>
          </a:p>
          <a:p>
            <a:r>
              <a:rPr lang="en-US" b="1" dirty="0"/>
              <a:t>Constructing </a:t>
            </a:r>
            <a:r>
              <a:rPr lang="en-US" dirty="0"/>
              <a:t>the database is the process of </a:t>
            </a:r>
            <a:r>
              <a:rPr lang="en-US" i="1" dirty="0"/>
              <a:t>storing the data on some storage medium</a:t>
            </a:r>
            <a:r>
              <a:rPr lang="en-US" dirty="0"/>
              <a:t> that is controlled by the DBMS.</a:t>
            </a:r>
          </a:p>
          <a:p>
            <a:r>
              <a:rPr lang="en-US" b="1" dirty="0"/>
              <a:t>Manipulating is </a:t>
            </a:r>
            <a:r>
              <a:rPr lang="en-US" dirty="0"/>
              <a:t>querying the database </a:t>
            </a:r>
            <a:r>
              <a:rPr lang="en-US" i="1" dirty="0"/>
              <a:t>to retrieve </a:t>
            </a:r>
            <a:r>
              <a:rPr lang="en-US" dirty="0"/>
              <a:t>specific data, </a:t>
            </a:r>
            <a:r>
              <a:rPr lang="en-US" i="1" dirty="0"/>
              <a:t>updating</a:t>
            </a:r>
            <a:r>
              <a:rPr lang="en-US" dirty="0"/>
              <a:t> the database, generating </a:t>
            </a:r>
            <a:r>
              <a:rPr lang="en-US" i="1" dirty="0"/>
              <a:t>reports</a:t>
            </a:r>
            <a:r>
              <a:rPr lang="en-US" dirty="0"/>
              <a:t> from the data</a:t>
            </a:r>
          </a:p>
          <a:p>
            <a:r>
              <a:rPr lang="en-US" b="1" dirty="0"/>
              <a:t>Sharing </a:t>
            </a:r>
            <a:r>
              <a:rPr lang="en-US" dirty="0"/>
              <a:t>a database allows multiple users and programs to </a:t>
            </a:r>
            <a:r>
              <a:rPr lang="en-US" i="1" dirty="0"/>
              <a:t>access the database simultaneously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544631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Database Applications:</a:t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Banking: all transactions</a:t>
            </a:r>
          </a:p>
          <a:p>
            <a:r>
              <a:rPr lang="en-US" dirty="0">
                <a:solidFill>
                  <a:schemeClr val="tx1"/>
                </a:solidFill>
              </a:rPr>
              <a:t>Airlines: reservations, schedules</a:t>
            </a:r>
          </a:p>
          <a:p>
            <a:r>
              <a:rPr lang="en-US" dirty="0">
                <a:solidFill>
                  <a:schemeClr val="tx1"/>
                </a:solidFill>
              </a:rPr>
              <a:t>Universities:  registration, grades</a:t>
            </a:r>
          </a:p>
          <a:p>
            <a:r>
              <a:rPr lang="en-US" dirty="0">
                <a:solidFill>
                  <a:schemeClr val="tx1"/>
                </a:solidFill>
              </a:rPr>
              <a:t>Sales: customers, products, purchases</a:t>
            </a:r>
          </a:p>
          <a:p>
            <a:r>
              <a:rPr lang="en-US" dirty="0">
                <a:solidFill>
                  <a:schemeClr val="tx1"/>
                </a:solidFill>
              </a:rPr>
              <a:t>Manufacturing: production, inventory, orders, supply chain</a:t>
            </a:r>
          </a:p>
          <a:p>
            <a:r>
              <a:rPr lang="en-US" dirty="0">
                <a:solidFill>
                  <a:schemeClr val="tx1"/>
                </a:solidFill>
              </a:rPr>
              <a:t>Human resources:  employee records, salaries, tax deductions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584877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Drawbacks of using file systems to store data:</a:t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4" y="2331076"/>
            <a:ext cx="7804597" cy="3979571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>
                <a:solidFill>
                  <a:srgbClr val="FF0000"/>
                </a:solidFill>
              </a:rPr>
              <a:t>Data redundancy and inconsistency</a:t>
            </a:r>
          </a:p>
          <a:p>
            <a:pPr lvl="2"/>
            <a:r>
              <a:rPr lang="en-US" sz="2000" dirty="0"/>
              <a:t>Multiple file formats, duplication of information in different files</a:t>
            </a:r>
          </a:p>
          <a:p>
            <a:pPr lvl="1"/>
            <a:r>
              <a:rPr lang="en-US" dirty="0"/>
              <a:t>Difficulty in accessing data </a:t>
            </a:r>
          </a:p>
          <a:p>
            <a:pPr lvl="2"/>
            <a:r>
              <a:rPr lang="en-US" sz="2000" dirty="0"/>
              <a:t>Need to write a new program to carry out each new task</a:t>
            </a:r>
          </a:p>
          <a:p>
            <a:pPr lvl="1"/>
            <a:r>
              <a:rPr lang="en-US" dirty="0"/>
              <a:t>Data isolation — multiple files and formats</a:t>
            </a:r>
          </a:p>
          <a:p>
            <a:pPr lvl="1"/>
            <a:r>
              <a:rPr lang="en-US" dirty="0"/>
              <a:t>Integrity problems</a:t>
            </a:r>
          </a:p>
          <a:p>
            <a:pPr lvl="2"/>
            <a:r>
              <a:rPr lang="en-US" sz="2000" dirty="0"/>
              <a:t>Integrity constraints  (e.g. account balance &gt; 0) become part of program code</a:t>
            </a:r>
          </a:p>
          <a:p>
            <a:pPr lvl="2"/>
            <a:r>
              <a:rPr lang="en-US" sz="2000" dirty="0"/>
              <a:t>Hard to add new constraints or change existing ones</a:t>
            </a:r>
          </a:p>
          <a:p>
            <a:pPr marL="914400" lvl="2" indent="0">
              <a:buNone/>
            </a:pPr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105936"/>
      </p:ext>
    </p:extLst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2283</TotalTime>
  <Words>1808</Words>
  <Application>Microsoft Office PowerPoint</Application>
  <PresentationFormat>On-screen Show (4:3)</PresentationFormat>
  <Paragraphs>213</Paragraphs>
  <Slides>49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ＭＳ Ｐゴシック</vt:lpstr>
      <vt:lpstr>Arial</vt:lpstr>
      <vt:lpstr>Garamond</vt:lpstr>
      <vt:lpstr>Wingdings</vt:lpstr>
      <vt:lpstr>Organic</vt:lpstr>
      <vt:lpstr>Principles of Database Design</vt:lpstr>
      <vt:lpstr>PowerPoint Presentation</vt:lpstr>
      <vt:lpstr>Data: structured, semi-structured and unstructured data </vt:lpstr>
      <vt:lpstr>Data: structured, semi-structured and unstructured data </vt:lpstr>
      <vt:lpstr>Data: structured, semi-structured and unstructured data </vt:lpstr>
      <vt:lpstr>Data base</vt:lpstr>
      <vt:lpstr>Database Management System (DBMS)</vt:lpstr>
      <vt:lpstr>Database Applications: </vt:lpstr>
      <vt:lpstr>Drawbacks of using file systems to store data: </vt:lpstr>
      <vt:lpstr>Drawbacks of using file systems to store data:</vt:lpstr>
      <vt:lpstr>PowerPoint Presentation</vt:lpstr>
      <vt:lpstr>Three-Schema Architecture</vt:lpstr>
      <vt:lpstr>Three-Schema Architecture </vt:lpstr>
      <vt:lpstr>PowerPoint Presentation</vt:lpstr>
      <vt:lpstr>Three-Schema Architecture </vt:lpstr>
      <vt:lpstr>Actors on the Scene</vt:lpstr>
      <vt:lpstr>Actors on the Scene</vt:lpstr>
      <vt:lpstr>Actors on the Scene: Software Engineers</vt:lpstr>
      <vt:lpstr>Data models </vt:lpstr>
      <vt:lpstr>The Evolution of Data Models </vt:lpstr>
      <vt:lpstr>Hierarchical Data Model</vt:lpstr>
      <vt:lpstr>PowerPoint Presentation</vt:lpstr>
      <vt:lpstr>Hierarchical Data Model</vt:lpstr>
      <vt:lpstr>Network Data Model </vt:lpstr>
      <vt:lpstr>PowerPoint Presentation</vt:lpstr>
      <vt:lpstr>Network Data Model </vt:lpstr>
      <vt:lpstr>Relational Data Model </vt:lpstr>
      <vt:lpstr>Relational Data Model </vt:lpstr>
      <vt:lpstr>PowerPoint Presentation</vt:lpstr>
      <vt:lpstr>Entity Relationship Model</vt:lpstr>
      <vt:lpstr>PowerPoint Presentation</vt:lpstr>
      <vt:lpstr>Object Oriented Model</vt:lpstr>
      <vt:lpstr>PowerPoint Presentation</vt:lpstr>
      <vt:lpstr>Database Languages</vt:lpstr>
      <vt:lpstr>Data Definition Language (DDL)</vt:lpstr>
      <vt:lpstr>Data Manipulation Language (DML)</vt:lpstr>
      <vt:lpstr>Database System Environment/ Component Modules</vt:lpstr>
      <vt:lpstr> </vt:lpstr>
      <vt:lpstr>Component Modules</vt:lpstr>
      <vt:lpstr>Component Modules</vt:lpstr>
      <vt:lpstr>Database System Architectures</vt:lpstr>
      <vt:lpstr>Centralized Systems</vt:lpstr>
      <vt:lpstr>Centralized Systems</vt:lpstr>
      <vt:lpstr>Client-Server Systems</vt:lpstr>
      <vt:lpstr>PowerPoint Presentation</vt:lpstr>
      <vt:lpstr>Advantages</vt:lpstr>
      <vt:lpstr>Two-tier client/server architecture</vt:lpstr>
      <vt:lpstr>Three-tier Client/server Architecture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santhoshkp</dc:creator>
  <cp:lastModifiedBy>santhosh4kp@gmail.com</cp:lastModifiedBy>
  <cp:revision>118</cp:revision>
  <dcterms:created xsi:type="dcterms:W3CDTF">2017-03-07T19:40:57Z</dcterms:created>
  <dcterms:modified xsi:type="dcterms:W3CDTF">2019-10-30T10:20:48Z</dcterms:modified>
</cp:coreProperties>
</file>